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881" r:id="rId1"/>
  </p:sldMasterIdLst>
  <p:notesMasterIdLst>
    <p:notesMasterId r:id="rId49"/>
  </p:notesMasterIdLst>
  <p:handoutMasterIdLst>
    <p:handoutMasterId r:id="rId50"/>
  </p:handoutMasterIdLst>
  <p:sldIdLst>
    <p:sldId id="260" r:id="rId2"/>
    <p:sldId id="261" r:id="rId3"/>
    <p:sldId id="263" r:id="rId4"/>
    <p:sldId id="265" r:id="rId5"/>
    <p:sldId id="266" r:id="rId6"/>
    <p:sldId id="286" r:id="rId7"/>
    <p:sldId id="267" r:id="rId8"/>
    <p:sldId id="321" r:id="rId9"/>
    <p:sldId id="320" r:id="rId10"/>
    <p:sldId id="317" r:id="rId11"/>
    <p:sldId id="298" r:id="rId12"/>
    <p:sldId id="305" r:id="rId13"/>
    <p:sldId id="307" r:id="rId14"/>
    <p:sldId id="309" r:id="rId15"/>
    <p:sldId id="299" r:id="rId16"/>
    <p:sldId id="311" r:id="rId17"/>
    <p:sldId id="313" r:id="rId18"/>
    <p:sldId id="264" r:id="rId19"/>
    <p:sldId id="280" r:id="rId20"/>
    <p:sldId id="281" r:id="rId21"/>
    <p:sldId id="285" r:id="rId22"/>
    <p:sldId id="282" r:id="rId23"/>
    <p:sldId id="314" r:id="rId24"/>
    <p:sldId id="287" r:id="rId25"/>
    <p:sldId id="291" r:id="rId26"/>
    <p:sldId id="292" r:id="rId27"/>
    <p:sldId id="288" r:id="rId28"/>
    <p:sldId id="289" r:id="rId29"/>
    <p:sldId id="302" r:id="rId30"/>
    <p:sldId id="293" r:id="rId31"/>
    <p:sldId id="294" r:id="rId32"/>
    <p:sldId id="295" r:id="rId33"/>
    <p:sldId id="303" r:id="rId34"/>
    <p:sldId id="296" r:id="rId35"/>
    <p:sldId id="304" r:id="rId36"/>
    <p:sldId id="319" r:id="rId37"/>
    <p:sldId id="324" r:id="rId38"/>
    <p:sldId id="300" r:id="rId39"/>
    <p:sldId id="315" r:id="rId40"/>
    <p:sldId id="316" r:id="rId41"/>
    <p:sldId id="322" r:id="rId42"/>
    <p:sldId id="323" r:id="rId43"/>
    <p:sldId id="312" r:id="rId44"/>
    <p:sldId id="318" r:id="rId45"/>
    <p:sldId id="283" r:id="rId46"/>
    <p:sldId id="284" r:id="rId47"/>
    <p:sldId id="297" r:id="rId4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90C29C3F-B3AB-284C-9785-CDDD7D8DD6E9}">
          <p14:sldIdLst>
            <p14:sldId id="260"/>
            <p14:sldId id="261"/>
            <p14:sldId id="263"/>
            <p14:sldId id="265"/>
            <p14:sldId id="266"/>
            <p14:sldId id="286"/>
            <p14:sldId id="267"/>
            <p14:sldId id="321"/>
            <p14:sldId id="320"/>
            <p14:sldId id="317"/>
            <p14:sldId id="298"/>
            <p14:sldId id="305"/>
            <p14:sldId id="307"/>
            <p14:sldId id="309"/>
            <p14:sldId id="299"/>
            <p14:sldId id="311"/>
            <p14:sldId id="313"/>
          </p14:sldIdLst>
        </p14:section>
        <p14:section name="DATA ANALYSIS" id="{7A1B89F2-D9B6-A046-8BF9-432C43DCACB5}">
          <p14:sldIdLst>
            <p14:sldId id="264"/>
            <p14:sldId id="280"/>
            <p14:sldId id="281"/>
            <p14:sldId id="285"/>
            <p14:sldId id="282"/>
            <p14:sldId id="314"/>
            <p14:sldId id="287"/>
            <p14:sldId id="291"/>
            <p14:sldId id="292"/>
            <p14:sldId id="288"/>
            <p14:sldId id="289"/>
          </p14:sldIdLst>
        </p14:section>
        <p14:section name="BINARY MIXTURES" id="{A44A3AFE-8EA6-364A-9F0F-313CBB0B15C7}">
          <p14:sldIdLst>
            <p14:sldId id="302"/>
            <p14:sldId id="293"/>
            <p14:sldId id="294"/>
            <p14:sldId id="295"/>
          </p14:sldIdLst>
        </p14:section>
        <p14:section name="TERNARY MIXTURES" id="{A353A1DA-A94B-2540-85A5-2A31338B4FEF}">
          <p14:sldIdLst>
            <p14:sldId id="303"/>
            <p14:sldId id="296"/>
            <p14:sldId id="304"/>
            <p14:sldId id="319"/>
            <p14:sldId id="324"/>
          </p14:sldIdLst>
        </p14:section>
        <p14:section name="CONCLUSIONS" id="{8CA428CC-0F89-4D4E-8DE7-BE7C66B361A7}">
          <p14:sldIdLst>
            <p14:sldId id="300"/>
            <p14:sldId id="315"/>
            <p14:sldId id="316"/>
            <p14:sldId id="322"/>
            <p14:sldId id="323"/>
          </p14:sldIdLst>
        </p14:section>
        <p14:section name="SUPPLEMENTARY" id="{42500195-9F25-C84C-98AA-B7753ECE71FE}">
          <p14:sldIdLst>
            <p14:sldId id="312"/>
            <p14:sldId id="318"/>
            <p14:sldId id="283"/>
            <p14:sldId id="284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h, Neel" initials="SN" lastIdx="1" clrIdx="0">
    <p:extLst>
      <p:ext uri="{19B8F6BF-5375-455C-9EA6-DF929625EA0E}">
        <p15:presenceInfo xmlns:p15="http://schemas.microsoft.com/office/powerpoint/2012/main" userId="S::neelshah@udel.edu::e20624c4-e3d0-42a2-8739-aa9ec68960c8" providerId="AD"/>
      </p:ext>
    </p:extLst>
  </p:cmAuthor>
  <p:cmAuthor id="2" name="Fayeed, Abdul" initials="FA" lastIdx="20" clrIdx="1">
    <p:extLst>
      <p:ext uri="{19B8F6BF-5375-455C-9EA6-DF929625EA0E}">
        <p15:presenceInfo xmlns:p15="http://schemas.microsoft.com/office/powerpoint/2012/main" userId="S::afayeed@udel.edu::cbb8e88b-72c5-47b0-97ec-9b5991787e45" providerId="AD"/>
      </p:ext>
    </p:extLst>
  </p:cmAuthor>
  <p:cmAuthor id="3" name="Robinson, Daniel" initials="RD" lastIdx="5" clrIdx="2">
    <p:extLst>
      <p:ext uri="{19B8F6BF-5375-455C-9EA6-DF929625EA0E}">
        <p15:presenceInfo xmlns:p15="http://schemas.microsoft.com/office/powerpoint/2012/main" userId="Robinson, Daniel" providerId="None"/>
      </p:ext>
    </p:extLst>
  </p:cmAuthor>
  <p:cmAuthor id="4" name="Shah, Neel" initials="SN [2]" lastIdx="2" clrIdx="3">
    <p:extLst>
      <p:ext uri="{19B8F6BF-5375-455C-9EA6-DF929625EA0E}">
        <p15:presenceInfo xmlns:p15="http://schemas.microsoft.com/office/powerpoint/2012/main" userId="Shah, Ne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A0397-A9B3-9745-B04F-3940E8F3EEBF}" v="4760" dt="2021-04-04T20:59:23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4"/>
  </p:normalViewPr>
  <p:slideViewPr>
    <p:cSldViewPr snapToGrid="0">
      <p:cViewPr>
        <p:scale>
          <a:sx n="129" d="100"/>
          <a:sy n="129" d="100"/>
        </p:scale>
        <p:origin x="1160" y="3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5CB7454-15C1-A944-AC37-5542B6D3ECE9}" type="datetime1">
              <a:rPr lang="en-US"/>
              <a:pPr>
                <a:defRPr/>
              </a:pPr>
              <a:t>4/4/21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6CAD9EFA-3E97-9B4D-8EE7-720657CEF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1210EC45-414C-6A4E-BBBD-A09AEA33A371}" type="datetime1">
              <a:rPr lang="en-US"/>
              <a:pPr>
                <a:defRPr/>
              </a:pPr>
              <a:t>4/4/21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FE6EDC6-DD80-2D48-A9E8-763FB51E6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40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8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expected because acetone is most volatile of components so larger difference in bp between solute and ss temp of solution in these scenarios.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 distinct trends: Left figures (a) 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solute with a lower bp into a solvent with higher bp. overall temp decreases rapidly as lower temp solute mixes with the higher temp solvent until mixtures steady-state temp. Right figures (b) opposite occurs, a higher bp solute is added to solvent with a lower bp. mixture's temp jumps rapidly as it accommodates hotter solute as mixing finishes, mixture temp reaches a steady-state. 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6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3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73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4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8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3050"/>
            <a:ext cx="8229600" cy="2651125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18930" y="515937"/>
            <a:ext cx="2057400" cy="3579813"/>
          </a:xfrm>
        </p:spPr>
        <p:txBody>
          <a:bodyPr vert="eaVert"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15937"/>
            <a:ext cx="6019800" cy="357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D8FFC6-973B-2442-BCAF-B040FDE7B8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4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18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28A5-D74C-9248-B723-0EC6CD7F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DA271-5D74-634F-9D21-C09B874B1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023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77691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352550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643EE7-E1E3-6A41-AED4-ADD0882BF9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8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5851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5851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F8EF95E-660F-6F48-9B3C-B3F93E20AC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8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14350"/>
            <a:ext cx="4040188" cy="77390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88255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14350"/>
            <a:ext cx="4041775" cy="77390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88255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A9B1A9-890C-8B44-BE90-7CB4395EE4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2766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524B65-BD56-BC42-A8D4-F7B262BC0E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3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38150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38151"/>
            <a:ext cx="5111750" cy="3657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28750"/>
            <a:ext cx="3008313" cy="2667001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63998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C045864-67DE-844A-AC03-EBD93572A5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3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459580"/>
            <a:ext cx="2514600" cy="664369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9580"/>
            <a:ext cx="5486400" cy="363616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0" y="1200150"/>
            <a:ext cx="25146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8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04950"/>
            <a:ext cx="8229600" cy="2651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F69E68-A1F7-A441-8DC9-1255D615AC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1440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43100"/>
            <a:ext cx="82296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Helvetica Neue" charset="0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82" r:id="rId11"/>
    <p:sldLayoutId id="2147483880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2"/>
          </a:solidFill>
          <a:latin typeface="Calibri"/>
          <a:ea typeface="Geneva" pitchFamily="-65" charset="-128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Calibri"/>
          <a:ea typeface="Geneva" pitchFamily="-65" charset="-128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2"/>
          </a:solidFill>
          <a:latin typeface="Calibri"/>
          <a:ea typeface="ヒラギノ角ゴ Pro W3" charset="-128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2"/>
          </a:solidFill>
          <a:latin typeface="Calibri"/>
          <a:ea typeface="ヒラギノ角ゴ Pro W3" charset="-128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2"/>
          </a:solidFill>
          <a:latin typeface="Calibri"/>
          <a:ea typeface="ヒラギノ角ゴ Pro W3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49.jpg"/><Relationship Id="rId9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2B9-9B7C-D144-84C0-73F75744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82334"/>
            <a:ext cx="7772400" cy="1102519"/>
          </a:xfrm>
        </p:spPr>
        <p:txBody>
          <a:bodyPr/>
          <a:lstStyle/>
          <a:p>
            <a:r>
              <a:rPr lang="en-US" sz="4000" b="1">
                <a:latin typeface="Times New Roman"/>
                <a:ea typeface="Geneva"/>
                <a:cs typeface="Times New Roman"/>
              </a:rPr>
              <a:t>Vapor Liquid Equilibrium (VLE)</a:t>
            </a:r>
            <a:br>
              <a:rPr lang="en-US" sz="40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</a:br>
            <a:r>
              <a:rPr lang="en-US" sz="4000" b="1">
                <a:latin typeface="Times New Roman"/>
                <a:ea typeface="Geneva"/>
                <a:cs typeface="Times New Roman"/>
              </a:rPr>
              <a:t>Final Presentation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DB0FB-0262-2F45-B17F-5A7BF6502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351" y="2008637"/>
            <a:ext cx="7321011" cy="213779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Group Name:</a:t>
            </a:r>
            <a:r>
              <a:rPr lang="en-US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 Just Diene (Group 6)</a:t>
            </a:r>
          </a:p>
          <a:p>
            <a:r>
              <a:rPr lang="en-US" b="1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Instructor:</a:t>
            </a:r>
            <a:r>
              <a:rPr lang="en-US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 Dr. Douglas J. </a:t>
            </a:r>
            <a:r>
              <a:rPr lang="en-US" err="1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Buttrey</a:t>
            </a:r>
            <a:endParaRPr lang="en-US">
              <a:solidFill>
                <a:schemeClr val="bg1"/>
              </a:solidFill>
              <a:latin typeface="Times New Roman"/>
              <a:ea typeface="Geneva"/>
              <a:cs typeface="Times New Roman"/>
            </a:endParaRPr>
          </a:p>
          <a:p>
            <a:r>
              <a:rPr lang="en-US" b="1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Date:</a:t>
            </a:r>
            <a:r>
              <a:rPr lang="en-US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 April 3</a:t>
            </a:r>
            <a:r>
              <a:rPr lang="en-US" baseline="30000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rd</a:t>
            </a:r>
            <a:r>
              <a:rPr lang="en-US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, 2021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Group Members: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Daniel Robinson         Abdul </a:t>
            </a:r>
            <a:r>
              <a:rPr lang="en-US" err="1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Fayeed</a:t>
            </a:r>
            <a:r>
              <a:rPr lang="en-US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 	 Neel Shah 	 Evan </a:t>
            </a:r>
            <a:r>
              <a:rPr lang="en-US" err="1">
                <a:solidFill>
                  <a:schemeClr val="bg1"/>
                </a:solidFill>
                <a:latin typeface="Times New Roman"/>
                <a:ea typeface="Geneva"/>
                <a:cs typeface="Times New Roman"/>
              </a:rPr>
              <a:t>Sciacchitano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86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98154-C393-824E-A0F6-78994393B5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3388012-45DF-654C-9CE1-24EDE49F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742950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TERNARY ACTIVITY COEFFICIENTS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4868E49-D064-484E-9351-E748E984138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" y="876567"/>
                <a:ext cx="8517752" cy="30960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rgbClr val="006096"/>
                    </a:solidFill>
                    <a:latin typeface="Calibri"/>
                    <a:ea typeface="Geneva" pitchFamily="-65" charset="-128"/>
                    <a:cs typeface="Calibri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kern="1200">
                    <a:solidFill>
                      <a:srgbClr val="006096"/>
                    </a:solidFill>
                    <a:latin typeface="Calibri"/>
                    <a:ea typeface="Geneva" pitchFamily="-65" charset="-128"/>
                    <a:cs typeface="Calibri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rgbClr val="006096"/>
                    </a:solidFill>
                    <a:latin typeface="Calibri"/>
                    <a:ea typeface="ヒラギノ角ゴ Pro W3" charset="-128"/>
                    <a:cs typeface="Calibri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kern="1200">
                    <a:solidFill>
                      <a:srgbClr val="006096"/>
                    </a:solidFill>
                    <a:latin typeface="Calibri"/>
                    <a:ea typeface="ヒラギノ角ゴ Pro W3" charset="-128"/>
                    <a:cs typeface="Calibri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ern="1200">
                    <a:solidFill>
                      <a:srgbClr val="006096"/>
                    </a:solidFill>
                    <a:latin typeface="Calibri"/>
                    <a:ea typeface="ヒラギノ角ゴ Pro W3" charset="-128"/>
                    <a:cs typeface="Calibri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the binary mixture data, we can now predict the ternary behavior. We decided to use the van </a:t>
                </a:r>
                <a:r>
                  <a:rPr lang="en-US" sz="160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Laar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to predict the ternary behavior.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ternary mixture can be calculated from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Eq. 12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US" sz="16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6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{"/>
                            <m:endChr m:val="}"/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13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den>
                            </m:f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16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16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16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6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(Eq. 12)</a:t>
                </a:r>
              </a:p>
              <a:p>
                <a:pPr marL="0" indent="0" algn="ctr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 is Acetone, 2 is Methanol, 3 is Ethanol</a:t>
                </a:r>
              </a:p>
              <a:p>
                <a:pPr marL="0" indent="0" algn="just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solved by interchanging 1 and 2, while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by interchanging 1 and 3. </a:t>
                </a:r>
              </a:p>
              <a:p>
                <a:pPr marL="0" indent="0" algn="ctr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4868E49-D064-484E-9351-E748E9841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" y="876567"/>
                <a:ext cx="8517752" cy="3096078"/>
              </a:xfrm>
              <a:prstGeom prst="rect">
                <a:avLst/>
              </a:prstGeom>
              <a:blipFill>
                <a:blip r:embed="rId2"/>
                <a:stretch>
                  <a:fillRect l="-358" t="-591" r="-3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a14="http://schemas.microsoft.com/office/drawing/2010/main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8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2B9-9B7C-D144-84C0-73F75744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8924"/>
            <a:ext cx="7772400" cy="1102519"/>
          </a:xfrm>
        </p:spPr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SAFETY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DB0FB-0262-2F45-B17F-5A7BF6502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771" y="2405780"/>
            <a:ext cx="6400800" cy="131445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08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1312-2D17-4741-82D6-42BB65A94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70AB8C-B63B-6A42-B0DF-D4417E6B9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74" y="1201939"/>
            <a:ext cx="1815726" cy="1580885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20D523F5-F692-544E-8A90-D231A6A6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37" y="1214936"/>
            <a:ext cx="1815726" cy="1580885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75B984-9760-6C4F-9472-F8E9FD4C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054" y="1214936"/>
            <a:ext cx="1543130" cy="14796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474E7C-6701-5E4A-9350-28B750D57D5F}"/>
              </a:ext>
            </a:extLst>
          </p:cNvPr>
          <p:cNvSpPr/>
          <p:nvPr/>
        </p:nvSpPr>
        <p:spPr>
          <a:xfrm>
            <a:off x="2261109" y="2808818"/>
            <a:ext cx="4621778" cy="315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NFPA Diamond for Acetone (left) </a:t>
            </a:r>
            <a:r>
              <a:rPr lang="en-US" sz="1100" baseline="30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Methanol (middle) </a:t>
            </a:r>
            <a:r>
              <a:rPr lang="en-US" sz="1100" baseline="30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Ethanol (right) </a:t>
            </a:r>
            <a:r>
              <a:rPr lang="en-US" sz="1100" baseline="30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1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CC6A3A-29AC-4543-88B2-95197BD9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1464"/>
            <a:ext cx="8229600" cy="742950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CHEMICAL HAZARDS</a:t>
            </a:r>
            <a:endParaRPr 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97824-B31D-CC47-8DD7-86512505B45D}"/>
              </a:ext>
            </a:extLst>
          </p:cNvPr>
          <p:cNvSpPr txBox="1"/>
          <p:nvPr/>
        </p:nvSpPr>
        <p:spPr>
          <a:xfrm>
            <a:off x="1253122" y="3376594"/>
            <a:ext cx="7800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C1048-8895-6F4F-906F-F8960AEFF944}"/>
              </a:ext>
            </a:extLst>
          </p:cNvPr>
          <p:cNvSpPr txBox="1"/>
          <p:nvPr/>
        </p:nvSpPr>
        <p:spPr>
          <a:xfrm>
            <a:off x="5638800" y="4511049"/>
            <a:ext cx="3477235" cy="62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8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8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Acetone; 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MSDS No. LC10420; </a:t>
            </a:r>
            <a:r>
              <a:rPr lang="en-US" sz="8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LabChem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Louisville, TN, March 26, 2012.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800" i="1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8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Methanol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 MSDS No. S25426A; Fischer Scientific; Hampton NH, Jan. 8, 2015.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800" i="1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8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Ethanol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 MSDS No. S25309; Fischer Scientific; Hampton NH, Nov. 19, 2014.</a:t>
            </a:r>
          </a:p>
        </p:txBody>
      </p:sp>
    </p:spTree>
    <p:extLst>
      <p:ext uri="{BB962C8B-B14F-4D97-AF65-F5344CB8AC3E}">
        <p14:creationId xmlns:p14="http://schemas.microsoft.com/office/powerpoint/2010/main" val="400304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34A6-9C41-CE44-BF17-3208359FF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53" y="1760363"/>
            <a:ext cx="2309722" cy="2190592"/>
          </a:xfrm>
        </p:spPr>
        <p:txBody>
          <a:bodyPr/>
          <a:lstStyle/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 exposed person to fresh air</a:t>
            </a: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UD Police</a:t>
            </a: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CPR if needed and trained</a:t>
            </a: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SDS and provide it to medical providers</a:t>
            </a:r>
          </a:p>
          <a:p>
            <a:pPr marL="0" indent="0">
              <a:buNone/>
            </a:pPr>
            <a:b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D44D-C8F8-6E4E-AF80-918C63286B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B44C1A-7DFF-4012-B530-1F9101D0F4DD}"/>
              </a:ext>
            </a:extLst>
          </p:cNvPr>
          <p:cNvSpPr txBox="1">
            <a:spLocks/>
          </p:cNvSpPr>
          <p:nvPr/>
        </p:nvSpPr>
        <p:spPr bwMode="auto">
          <a:xfrm>
            <a:off x="3434597" y="1760363"/>
            <a:ext cx="2482109" cy="264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6096"/>
                </a:solidFill>
                <a:latin typeface="Calibri"/>
                <a:ea typeface="ヒラギノ角ゴ Pro W3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rgbClr val="006096"/>
                </a:solidFill>
                <a:latin typeface="Calibri"/>
                <a:ea typeface="ヒラギノ角ゴ Pro W3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rgbClr val="006096"/>
                </a:solidFill>
                <a:latin typeface="Calibri"/>
                <a:ea typeface="ヒラギノ角ゴ Pro W3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 exposed person to safety shower/eyewash</a:t>
            </a:r>
          </a:p>
          <a:p>
            <a:r>
              <a:rPr lang="en-US" sz="15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UD Police</a:t>
            </a:r>
          </a:p>
          <a:p>
            <a:r>
              <a:rPr lang="en-US" sz="15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all contaminated apparel</a:t>
            </a:r>
          </a:p>
          <a:p>
            <a:r>
              <a:rPr lang="en-US" sz="15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 safety shower/eyewash for at least 15 mins</a:t>
            </a:r>
          </a:p>
          <a:p>
            <a:r>
              <a:rPr lang="en-US" sz="15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SDS for medical providers</a:t>
            </a:r>
          </a:p>
          <a:p>
            <a:pPr marL="0" indent="0">
              <a:buFont typeface="Arial" charset="0"/>
              <a:buNone/>
            </a:pPr>
            <a:b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5234A47-5E0C-4BC9-B305-F10D7756AE33}"/>
              </a:ext>
            </a:extLst>
          </p:cNvPr>
          <p:cNvSpPr txBox="1">
            <a:spLocks/>
          </p:cNvSpPr>
          <p:nvPr/>
        </p:nvSpPr>
        <p:spPr bwMode="auto">
          <a:xfrm>
            <a:off x="6242608" y="1768463"/>
            <a:ext cx="2309722" cy="219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6096"/>
                </a:solidFill>
                <a:latin typeface="Calibri"/>
                <a:ea typeface="ヒラギノ角ゴ Pro W3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rgbClr val="006096"/>
                </a:solidFill>
                <a:latin typeface="Calibri"/>
                <a:ea typeface="ヒラギノ角ゴ Pro W3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rgbClr val="006096"/>
                </a:solidFill>
                <a:latin typeface="Calibri"/>
                <a:ea typeface="ヒラギノ角ゴ Pro W3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Rinse mouth thoroughly</a:t>
            </a: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UD police</a:t>
            </a: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induce vomiting</a:t>
            </a: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individual sips of water</a:t>
            </a: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SDS for medical providers</a:t>
            </a:r>
          </a:p>
          <a:p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charset="0"/>
              <a:buNone/>
            </a:pPr>
            <a:b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0B610E-2705-E34B-B497-44DEE74EBDB7}"/>
              </a:ext>
            </a:extLst>
          </p:cNvPr>
          <p:cNvSpPr/>
          <p:nvPr/>
        </p:nvSpPr>
        <p:spPr>
          <a:xfrm>
            <a:off x="635266" y="1353169"/>
            <a:ext cx="2309723" cy="4071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71F744-87BD-1E43-BEF5-29AE2A9D6E90}"/>
              </a:ext>
            </a:extLst>
          </p:cNvPr>
          <p:cNvSpPr txBox="1"/>
          <p:nvPr/>
        </p:nvSpPr>
        <p:spPr>
          <a:xfrm>
            <a:off x="1150761" y="1346085"/>
            <a:ext cx="129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Inhalation</a:t>
            </a:r>
            <a:endParaRPr lang="en-US" sz="2000" baseline="30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2563FA-0AA1-8C43-81BC-790D47B44B28}"/>
              </a:ext>
            </a:extLst>
          </p:cNvPr>
          <p:cNvSpPr/>
          <p:nvPr/>
        </p:nvSpPr>
        <p:spPr>
          <a:xfrm>
            <a:off x="3436658" y="1346085"/>
            <a:ext cx="2309723" cy="4071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F6051D-E87A-1A43-A812-E2EAD2CC19FB}"/>
              </a:ext>
            </a:extLst>
          </p:cNvPr>
          <p:cNvSpPr txBox="1"/>
          <p:nvPr/>
        </p:nvSpPr>
        <p:spPr>
          <a:xfrm>
            <a:off x="4154333" y="1353169"/>
            <a:ext cx="1533287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Splash</a:t>
            </a:r>
            <a:endParaRPr lang="en-US" sz="2000" baseline="30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22BCAC-0AF6-A348-B27E-EB8E370DE322}"/>
              </a:ext>
            </a:extLst>
          </p:cNvPr>
          <p:cNvSpPr/>
          <p:nvPr/>
        </p:nvSpPr>
        <p:spPr>
          <a:xfrm>
            <a:off x="6242607" y="1344204"/>
            <a:ext cx="2309723" cy="4071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2465A6-C086-CE48-AB1D-76B2C1C369A4}"/>
              </a:ext>
            </a:extLst>
          </p:cNvPr>
          <p:cNvSpPr txBox="1"/>
          <p:nvPr/>
        </p:nvSpPr>
        <p:spPr>
          <a:xfrm>
            <a:off x="6850923" y="1344204"/>
            <a:ext cx="1366442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Ingestion</a:t>
            </a:r>
            <a:endParaRPr lang="en-US" sz="2000" baseline="30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0C82126-1D3B-2F4C-8F8C-68579A5D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3665"/>
            <a:ext cx="8229600" cy="742950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CHEMICAL EXPOSURE GUIDELINES</a:t>
            </a:r>
            <a:endParaRPr 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8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C794-423B-2D48-90CE-B4A57A81A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673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OPERATIONAL HAZARDS AND PRECAUTIONS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D44D-C8F8-6E4E-AF80-918C63286B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6C20DF-EF35-4F74-B2DC-E8289B6CA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887" y="1417482"/>
            <a:ext cx="2309723" cy="3189223"/>
          </a:xfrm>
        </p:spPr>
        <p:txBody>
          <a:bodyPr/>
          <a:lstStyle/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 equipment:</a:t>
            </a:r>
          </a:p>
          <a:p>
            <a:pPr lvl="1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Boiler</a:t>
            </a:r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Ignition Sources:</a:t>
            </a:r>
          </a:p>
          <a:p>
            <a:pPr lvl="1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 due to electrical wiring</a:t>
            </a:r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Objects:</a:t>
            </a:r>
          </a:p>
          <a:p>
            <a:pPr lvl="1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Needle on the syringe</a:t>
            </a:r>
          </a:p>
          <a:p>
            <a:pPr marL="457200" lvl="1" indent="0">
              <a:buNone/>
            </a:pPr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2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b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2CCDC3-3829-467E-9F0A-27EFC50C8AAA}"/>
              </a:ext>
            </a:extLst>
          </p:cNvPr>
          <p:cNvSpPr txBox="1">
            <a:spLocks/>
          </p:cNvSpPr>
          <p:nvPr/>
        </p:nvSpPr>
        <p:spPr bwMode="auto">
          <a:xfrm>
            <a:off x="4970514" y="1417482"/>
            <a:ext cx="2309721" cy="318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6096"/>
                </a:solidFill>
                <a:latin typeface="Calibri"/>
                <a:ea typeface="ヒラギノ角ゴ Pro W3" charset="-128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rgbClr val="006096"/>
                </a:solidFill>
                <a:latin typeface="Calibri"/>
                <a:ea typeface="ヒラギノ角ゴ Pro W3" charset="-128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rgbClr val="006096"/>
                </a:solidFill>
                <a:latin typeface="Calibri"/>
                <a:ea typeface="ヒラギノ角ゴ Pro W3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 equipment:</a:t>
            </a:r>
          </a:p>
          <a:p>
            <a:pPr lvl="1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Heating tape to insulate the boiler</a:t>
            </a: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Ignition Sources:</a:t>
            </a:r>
          </a:p>
          <a:p>
            <a:pPr lvl="1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check wires for fraying before the experiment</a:t>
            </a:r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Objects:</a:t>
            </a:r>
          </a:p>
          <a:p>
            <a:pPr lvl="1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precaution and wear proper PPE</a:t>
            </a:r>
          </a:p>
          <a:p>
            <a:pPr marL="457200" lvl="1" indent="0">
              <a:buFont typeface="Arial" charset="0"/>
              <a:buNone/>
            </a:pPr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2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Font typeface="Arial" charset="0"/>
              <a:buNone/>
            </a:pPr>
            <a:b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480C9-01E0-42B7-A1D0-22DE9D3D50C1}"/>
              </a:ext>
            </a:extLst>
          </p:cNvPr>
          <p:cNvSpPr/>
          <p:nvPr/>
        </p:nvSpPr>
        <p:spPr>
          <a:xfrm>
            <a:off x="1860887" y="998287"/>
            <a:ext cx="2309723" cy="4071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4C0595-E8E7-415C-9CF4-45D7BABC9E41}"/>
              </a:ext>
            </a:extLst>
          </p:cNvPr>
          <p:cNvSpPr/>
          <p:nvPr/>
        </p:nvSpPr>
        <p:spPr>
          <a:xfrm>
            <a:off x="4970514" y="999525"/>
            <a:ext cx="2309723" cy="4071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A7D61-B54B-4E49-BF7B-F4DE013EBC32}"/>
              </a:ext>
            </a:extLst>
          </p:cNvPr>
          <p:cNvSpPr txBox="1"/>
          <p:nvPr/>
        </p:nvSpPr>
        <p:spPr>
          <a:xfrm>
            <a:off x="2047168" y="1010288"/>
            <a:ext cx="2309723" cy="407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Hazards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FD9BC-53DD-42FF-AE49-B15CE5D79C94}"/>
              </a:ext>
            </a:extLst>
          </p:cNvPr>
          <p:cNvSpPr txBox="1"/>
          <p:nvPr/>
        </p:nvSpPr>
        <p:spPr>
          <a:xfrm>
            <a:off x="5407586" y="998287"/>
            <a:ext cx="168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Precautions</a:t>
            </a:r>
          </a:p>
        </p:txBody>
      </p:sp>
    </p:spTree>
    <p:extLst>
      <p:ext uri="{BB962C8B-B14F-4D97-AF65-F5344CB8AC3E}">
        <p14:creationId xmlns:p14="http://schemas.microsoft.com/office/powerpoint/2010/main" val="383711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2B9-9B7C-D144-84C0-73F75744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8924"/>
            <a:ext cx="7772400" cy="1102519"/>
          </a:xfrm>
        </p:spPr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PROCEDURE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DB0FB-0262-2F45-B17F-5A7BF6502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771" y="2405780"/>
            <a:ext cx="6400800" cy="131445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00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97ED8-731E-4819-8B8C-5DE0A652E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13" y="325112"/>
            <a:ext cx="3784557" cy="3726937"/>
          </a:xfrm>
        </p:spPr>
        <p:txBody>
          <a:bodyPr/>
          <a:lstStyle/>
          <a:p>
            <a:pPr algn="just"/>
            <a:r>
              <a:rPr lang="en-US" sz="13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experimental data was provided by the </a:t>
            </a:r>
            <a:r>
              <a:rPr lang="en-US" sz="1300" err="1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TAs.</a:t>
            </a: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3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 experiment was conducted using two ebulliometers allowing for 2 different sets of binary mixtures to be examined at once.</a:t>
            </a:r>
          </a:p>
          <a:p>
            <a:pPr marL="0" indent="0" algn="just">
              <a:buNone/>
            </a:pP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3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bottom of the ebulliometer is the boiler which is wrapped in heating tape with a thermal coupler between the tape and the outer wall of the boiler allowing for the heating to be controlled by the Proportional Integral Derivative (PID) controller above.</a:t>
            </a:r>
            <a:r>
              <a:rPr lang="en-US" sz="1300" baseline="300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3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temperature is set between 40°C - 50°C higher than the anticipated boiling point, allowing for the solvent to boil and not disrupting the condenser. </a:t>
            </a:r>
            <a:r>
              <a:rPr lang="en-US" sz="1300" baseline="300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1DAD0A-F6A4-7F43-AA46-0B2A2FD9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91" y="142406"/>
            <a:ext cx="4824639" cy="3849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C4735F-4276-C84E-AE2F-8EB112011A9F}"/>
              </a:ext>
            </a:extLst>
          </p:cNvPr>
          <p:cNvSpPr txBox="1"/>
          <p:nvPr/>
        </p:nvSpPr>
        <p:spPr>
          <a:xfrm>
            <a:off x="5666765" y="4612896"/>
            <a:ext cx="347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Wrenn, S.P; </a:t>
            </a:r>
            <a:r>
              <a:rPr lang="en-US" sz="8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Lusvardi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V.S.; </a:t>
            </a:r>
            <a:r>
              <a:rPr lang="en-US" sz="8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Whitmyre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G.; </a:t>
            </a:r>
            <a:r>
              <a:rPr lang="en-US" sz="8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Buttrey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D.J. Vapor-Liquid Equilibria in the Undergraduate Laboratory. </a:t>
            </a:r>
            <a:r>
              <a:rPr lang="en-US" sz="8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Chemical Engineering Education.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34(1), 74-85. (accessed March 3</a:t>
            </a:r>
            <a:r>
              <a:rPr lang="en-US" sz="8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23768C-DC07-2646-A60E-2F4AAE5091F5}"/>
              </a:ext>
            </a:extLst>
          </p:cNvPr>
          <p:cNvSpPr/>
          <p:nvPr/>
        </p:nvSpPr>
        <p:spPr>
          <a:xfrm>
            <a:off x="4087091" y="402480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Buttrey</a:t>
            </a: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D.J. Handout. Chemical Engineering Laboratory I: CHEG 345. University of Delaware</a:t>
            </a:r>
          </a:p>
        </p:txBody>
      </p:sp>
    </p:spTree>
    <p:extLst>
      <p:ext uri="{BB962C8B-B14F-4D97-AF65-F5344CB8AC3E}">
        <p14:creationId xmlns:p14="http://schemas.microsoft.com/office/powerpoint/2010/main" val="2334899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97ED8-731E-4819-8B8C-5DE0A652E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32" y="142407"/>
            <a:ext cx="3982159" cy="4256412"/>
          </a:xfrm>
        </p:spPr>
        <p:txBody>
          <a:bodyPr/>
          <a:lstStyle/>
          <a:p>
            <a:pPr marL="0" indent="0" algn="just">
              <a:buNone/>
            </a:pP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3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thermal well is filled with oil to keep temperature stable and unaffected by the environment. </a:t>
            </a:r>
          </a:p>
          <a:p>
            <a:pPr algn="just"/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3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Resistance Temperature Detector (RTD) sensor will then be inserted into the top of the thermal well to measure vapor phase temperature. </a:t>
            </a:r>
            <a:r>
              <a:rPr lang="en-US" sz="1300" baseline="300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3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barometer at the top of the ebulliometer is used to track barometric pressure for error calculations in data analysis. </a:t>
            </a:r>
          </a:p>
          <a:p>
            <a:pPr marL="0" indent="0" algn="just">
              <a:buNone/>
            </a:pP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130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solvent was extracted with a syringe and then injected into the ebulliometer at the injection point to analyze the binary mixture.</a:t>
            </a:r>
          </a:p>
          <a:p>
            <a:pPr marL="0" indent="0" algn="just">
              <a:buNone/>
            </a:pPr>
            <a:endParaRPr lang="en-US" sz="1300">
              <a:solidFill>
                <a:srgbClr val="0020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C2442B-0ADC-4989-A330-B1C57A674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1" y="119355"/>
            <a:ext cx="4822229" cy="3847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C31942-C04E-0545-A357-777DF24854F2}"/>
              </a:ext>
            </a:extLst>
          </p:cNvPr>
          <p:cNvSpPr txBox="1"/>
          <p:nvPr/>
        </p:nvSpPr>
        <p:spPr>
          <a:xfrm>
            <a:off x="5666765" y="4612896"/>
            <a:ext cx="347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Wrenn, S.P; </a:t>
            </a:r>
            <a:r>
              <a:rPr lang="en-US" sz="8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Lusvardi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V.S.; </a:t>
            </a:r>
            <a:r>
              <a:rPr lang="en-US" sz="8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Whitmyre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G.; </a:t>
            </a:r>
            <a:r>
              <a:rPr lang="en-US" sz="8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Buttrey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D.J. Vapor-Liquid Equilibria in the Undergraduate Laboratory. </a:t>
            </a:r>
            <a:r>
              <a:rPr lang="en-US" sz="8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Chemical Engineering Education.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34(1), 74-85. (accessed March 3</a:t>
            </a:r>
            <a:r>
              <a:rPr lang="en-US" sz="8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6B5D2-1CA1-F94E-83C8-EDE883A936E3}"/>
              </a:ext>
            </a:extLst>
          </p:cNvPr>
          <p:cNvSpPr/>
          <p:nvPr/>
        </p:nvSpPr>
        <p:spPr>
          <a:xfrm>
            <a:off x="4087091" y="402480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8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Buttrey</a:t>
            </a: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D.J. Handout. Chemical Engineering Laboratory I: CHEG 345. University of Delaware</a:t>
            </a:r>
          </a:p>
        </p:txBody>
      </p:sp>
    </p:spTree>
    <p:extLst>
      <p:ext uri="{BB962C8B-B14F-4D97-AF65-F5344CB8AC3E}">
        <p14:creationId xmlns:p14="http://schemas.microsoft.com/office/powerpoint/2010/main" val="103936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2B9-9B7C-D144-84C0-73F75744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8924"/>
            <a:ext cx="7772400" cy="1102519"/>
          </a:xfrm>
        </p:spPr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DATA ANALYSIS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DB0FB-0262-2F45-B17F-5A7BF6502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771" y="2405780"/>
            <a:ext cx="6400800" cy="131445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654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3711-7AE6-D04C-BF8E-C3437227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871" y="783431"/>
            <a:ext cx="3553946" cy="3065688"/>
          </a:xfrm>
        </p:spPr>
        <p:txBody>
          <a:bodyPr/>
          <a:lstStyle/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lab conditions and real conditions – Systematic error</a:t>
            </a:r>
          </a:p>
          <a:p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DEOS to obtain pressure data</a:t>
            </a:r>
          </a:p>
          <a:p>
            <a:endParaRPr 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Antoine equation with correct pressure to obtain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OFFSETS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FF7E6E-6295-4F49-9197-A208B8124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" t="4620" r="6838"/>
          <a:stretch/>
        </p:blipFill>
        <p:spPr bwMode="auto">
          <a:xfrm>
            <a:off x="373324" y="525258"/>
            <a:ext cx="4600547" cy="36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B7C441-9CE4-4CA4-91F2-8F44BCDFE42F}"/>
              </a:ext>
            </a:extLst>
          </p:cNvPr>
          <p:cNvSpPr txBox="1"/>
          <p:nvPr/>
        </p:nvSpPr>
        <p:spPr>
          <a:xfrm>
            <a:off x="1869333" y="4164412"/>
            <a:ext cx="1608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February 25</a:t>
            </a:r>
            <a:r>
              <a:rPr lang="en-US" sz="1400" b="0" i="0" u="none" strike="noStrike" baseline="3000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th</a:t>
            </a:r>
            <a:r>
              <a:rPr lang="en-US" sz="1400" b="0" i="0" u="none" strike="noStrike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, 2021</a:t>
            </a:r>
            <a:endParaRPr lang="en-US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2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C794-423B-2D48-90CE-B4A57A81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OVERVIEW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D44D-C8F8-6E4E-AF80-918C63286B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3FC56-0C80-734F-A103-BF03D77E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601" y="1257300"/>
            <a:ext cx="3628218" cy="2593181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  <a:latin typeface="Times New Roman"/>
                <a:ea typeface="Geneva"/>
                <a:cs typeface="Times New Roman"/>
              </a:rPr>
              <a:t>Objectives</a:t>
            </a:r>
          </a:p>
          <a:p>
            <a:r>
              <a:rPr lang="en-US">
                <a:solidFill>
                  <a:srgbClr val="002060"/>
                </a:solidFill>
                <a:latin typeface="Times New Roman"/>
                <a:ea typeface="Geneva"/>
                <a:cs typeface="Times New Roman"/>
              </a:rPr>
              <a:t>Background</a:t>
            </a:r>
          </a:p>
          <a:p>
            <a:r>
              <a:rPr lang="en-US">
                <a:solidFill>
                  <a:srgbClr val="002060"/>
                </a:solidFill>
                <a:latin typeface="Times New Roman"/>
                <a:ea typeface="Geneva"/>
                <a:cs typeface="Times New Roman"/>
              </a:rPr>
              <a:t>Safety Review</a:t>
            </a:r>
          </a:p>
          <a:p>
            <a:r>
              <a:rPr lang="en-US">
                <a:solidFill>
                  <a:srgbClr val="002060"/>
                </a:solidFill>
                <a:latin typeface="Times New Roman"/>
                <a:ea typeface="Geneva"/>
                <a:cs typeface="Times New Roman"/>
              </a:rPr>
              <a:t>Procedure </a:t>
            </a:r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rgbClr val="002060"/>
                </a:solidFill>
                <a:latin typeface="Times New Roman"/>
                <a:ea typeface="Geneva"/>
                <a:cs typeface="Times New Roman"/>
              </a:rPr>
              <a:t>Data Analysis</a:t>
            </a:r>
          </a:p>
          <a:p>
            <a:r>
              <a:rPr lang="en-US">
                <a:solidFill>
                  <a:srgbClr val="002060"/>
                </a:solidFill>
                <a:latin typeface="Times New Roman"/>
                <a:ea typeface="Geneva"/>
                <a:cs typeface="Times New Roman"/>
              </a:rPr>
              <a:t>Conclusion  &amp; Recommendations</a:t>
            </a:r>
          </a:p>
          <a:p>
            <a:r>
              <a:rPr lang="en-US">
                <a:solidFill>
                  <a:srgbClr val="002060"/>
                </a:solidFill>
                <a:latin typeface="Times New Roman"/>
                <a:ea typeface="Geneva"/>
                <a:cs typeface="Times New Roman"/>
              </a:rPr>
              <a:t>Supplemental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75141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7801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OFFSETS ANALYSIS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881F68A-DDD8-405A-A62D-760F869C49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58330"/>
              </p:ext>
            </p:extLst>
          </p:nvPr>
        </p:nvGraphicFramePr>
        <p:xfrm>
          <a:off x="1627620" y="1033496"/>
          <a:ext cx="5888759" cy="1995063"/>
        </p:xfrm>
        <a:graphic>
          <a:graphicData uri="http://schemas.openxmlformats.org/drawingml/2006/table">
            <a:tbl>
              <a:tblPr/>
              <a:tblGrid>
                <a:gridCol w="684977">
                  <a:extLst>
                    <a:ext uri="{9D8B030D-6E8A-4147-A177-3AD203B41FA5}">
                      <a16:colId xmlns:a16="http://schemas.microsoft.com/office/drawing/2014/main" val="1545463531"/>
                    </a:ext>
                  </a:extLst>
                </a:gridCol>
                <a:gridCol w="582742">
                  <a:extLst>
                    <a:ext uri="{9D8B030D-6E8A-4147-A177-3AD203B41FA5}">
                      <a16:colId xmlns:a16="http://schemas.microsoft.com/office/drawing/2014/main" val="1827510499"/>
                    </a:ext>
                  </a:extLst>
                </a:gridCol>
                <a:gridCol w="644084">
                  <a:extLst>
                    <a:ext uri="{9D8B030D-6E8A-4147-A177-3AD203B41FA5}">
                      <a16:colId xmlns:a16="http://schemas.microsoft.com/office/drawing/2014/main" val="3654784013"/>
                    </a:ext>
                  </a:extLst>
                </a:gridCol>
                <a:gridCol w="879223">
                  <a:extLst>
                    <a:ext uri="{9D8B030D-6E8A-4147-A177-3AD203B41FA5}">
                      <a16:colId xmlns:a16="http://schemas.microsoft.com/office/drawing/2014/main" val="1259390171"/>
                    </a:ext>
                  </a:extLst>
                </a:gridCol>
                <a:gridCol w="1042801">
                  <a:extLst>
                    <a:ext uri="{9D8B030D-6E8A-4147-A177-3AD203B41FA5}">
                      <a16:colId xmlns:a16="http://schemas.microsoft.com/office/drawing/2014/main" val="1322640802"/>
                    </a:ext>
                  </a:extLst>
                </a:gridCol>
                <a:gridCol w="971237">
                  <a:extLst>
                    <a:ext uri="{9D8B030D-6E8A-4147-A177-3AD203B41FA5}">
                      <a16:colId xmlns:a16="http://schemas.microsoft.com/office/drawing/2014/main" val="2679445897"/>
                    </a:ext>
                  </a:extLst>
                </a:gridCol>
                <a:gridCol w="1083695">
                  <a:extLst>
                    <a:ext uri="{9D8B030D-6E8A-4147-A177-3AD203B41FA5}">
                      <a16:colId xmlns:a16="http://schemas.microsoft.com/office/drawing/2014/main" val="3397257088"/>
                    </a:ext>
                  </a:extLst>
                </a:gridCol>
              </a:tblGrid>
              <a:tr h="31958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Mixture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Solute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</a:t>
                      </a:r>
                      <a:r>
                        <a:rPr lang="en-US" sz="1200" b="1" i="0" u="none" strike="noStrike" baseline="-2500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offsets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(°C)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2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T,offsets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(°C)</a:t>
                      </a:r>
                      <a:endParaRPr lang="en-US" sz="1200" baseline="-25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en-US" sz="12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offsets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(bar)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2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P,offsets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(bar)</a:t>
                      </a:r>
                      <a:endParaRPr kumimoji="0" lang="en-US" sz="12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332247"/>
                  </a:ext>
                </a:extLst>
              </a:tr>
              <a:tr h="319581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AM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2/25/21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0.79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0.22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0.0048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0.0671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752801"/>
                  </a:ext>
                </a:extLst>
              </a:tr>
              <a:tr h="3195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2/25/21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-0.25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0.0044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0.0671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546413"/>
                  </a:ext>
                </a:extLst>
              </a:tr>
              <a:tr h="218646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3/5/21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0.0048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0.0671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3848"/>
                  </a:ext>
                </a:extLst>
              </a:tr>
              <a:tr h="2186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3/9/21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-0.51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0.0046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0.0671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265115"/>
                  </a:ext>
                </a:extLst>
              </a:tr>
              <a:tr h="218646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3/9/21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0.0044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0.0671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588281"/>
                  </a:ext>
                </a:extLst>
              </a:tr>
              <a:tr h="2186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3/8/21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0.07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0.22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0.0046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0.0671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9866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FC4121B-B31A-40A2-8256-6C98048E7759}"/>
              </a:ext>
            </a:extLst>
          </p:cNvPr>
          <p:cNvSpPr txBox="1"/>
          <p:nvPr/>
        </p:nvSpPr>
        <p:spPr>
          <a:xfrm>
            <a:off x="928724" y="3307557"/>
            <a:ext cx="36432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Isobaric P is 1.027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offsets</a:t>
            </a:r>
            <a:r>
              <a:rPr lang="en-US" baseline="-250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approximately constant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760C7-1FDD-46A5-A477-0EFABC7D9D74}"/>
              </a:ext>
            </a:extLst>
          </p:cNvPr>
          <p:cNvSpPr txBox="1"/>
          <p:nvPr/>
        </p:nvSpPr>
        <p:spPr>
          <a:xfrm>
            <a:off x="4572000" y="3250052"/>
            <a:ext cx="36432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Methanol Injected into ethanol on March 5</a:t>
            </a:r>
            <a:r>
              <a:rPr lang="en-US" baseline="300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injected before steady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UNIFAC vs March 9</a:t>
            </a:r>
            <a:r>
              <a:rPr lang="en-US" sz="1600" baseline="300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2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9D5656B-D83B-4B73-ABA6-357171EA5A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835576"/>
              </p:ext>
            </p:extLst>
          </p:nvPr>
        </p:nvGraphicFramePr>
        <p:xfrm>
          <a:off x="1191840" y="780679"/>
          <a:ext cx="6760320" cy="2529453"/>
        </p:xfrm>
        <a:graphic>
          <a:graphicData uri="http://schemas.openxmlformats.org/drawingml/2006/table">
            <a:tbl>
              <a:tblPr/>
              <a:tblGrid>
                <a:gridCol w="693364">
                  <a:extLst>
                    <a:ext uri="{9D8B030D-6E8A-4147-A177-3AD203B41FA5}">
                      <a16:colId xmlns:a16="http://schemas.microsoft.com/office/drawing/2014/main" val="71806067"/>
                    </a:ext>
                  </a:extLst>
                </a:gridCol>
                <a:gridCol w="628367">
                  <a:extLst>
                    <a:ext uri="{9D8B030D-6E8A-4147-A177-3AD203B41FA5}">
                      <a16:colId xmlns:a16="http://schemas.microsoft.com/office/drawing/2014/main" val="2849278094"/>
                    </a:ext>
                  </a:extLst>
                </a:gridCol>
                <a:gridCol w="1224225">
                  <a:extLst>
                    <a:ext uri="{9D8B030D-6E8A-4147-A177-3AD203B41FA5}">
                      <a16:colId xmlns:a16="http://schemas.microsoft.com/office/drawing/2014/main" val="2076335857"/>
                    </a:ext>
                  </a:extLst>
                </a:gridCol>
                <a:gridCol w="1570907">
                  <a:extLst>
                    <a:ext uri="{9D8B030D-6E8A-4147-A177-3AD203B41FA5}">
                      <a16:colId xmlns:a16="http://schemas.microsoft.com/office/drawing/2014/main" val="474492887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903637217"/>
                    </a:ext>
                  </a:extLst>
                </a:gridCol>
                <a:gridCol w="1592574">
                  <a:extLst>
                    <a:ext uri="{9D8B030D-6E8A-4147-A177-3AD203B41FA5}">
                      <a16:colId xmlns:a16="http://schemas.microsoft.com/office/drawing/2014/main" val="891844731"/>
                    </a:ext>
                  </a:extLst>
                </a:gridCol>
              </a:tblGrid>
              <a:tr h="49618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Mixture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Solute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Actual Mass (g)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Maximum Mass (g)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Mass loss (g)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Percentage Loss (%)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448715"/>
                  </a:ext>
                </a:extLst>
              </a:tr>
              <a:tr h="338878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AM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44.368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45.993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1.625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3.53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709562"/>
                  </a:ext>
                </a:extLst>
              </a:tr>
              <a:tr h="3388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40.758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43.256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2.498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5.77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82711"/>
                  </a:ext>
                </a:extLst>
              </a:tr>
              <a:tr h="338878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41.573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42.147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0.574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1.36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12112"/>
                  </a:ext>
                </a:extLst>
              </a:tr>
              <a:tr h="3388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41.453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41.881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0.428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1.02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90991"/>
                  </a:ext>
                </a:extLst>
              </a:tr>
              <a:tr h="338878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AE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41.194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41.247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0.053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449985"/>
                  </a:ext>
                </a:extLst>
              </a:tr>
              <a:tr h="3388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41.876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44.073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2.197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4.98</a:t>
                      </a:r>
                      <a:endParaRPr lang="en-US" sz="1400">
                        <a:effectLst/>
                      </a:endParaRPr>
                    </a:p>
                  </a:txBody>
                  <a:tcPr marL="3470" marR="3470" marT="3470" marB="347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2154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MASS LOSS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2D7FF64-21B6-41B0-9678-60414921F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894" y="1924194"/>
            <a:ext cx="234611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F9DE2-0CD1-419B-B8A1-7791FBB370B3}"/>
              </a:ext>
            </a:extLst>
          </p:cNvPr>
          <p:cNvSpPr txBox="1"/>
          <p:nvPr/>
        </p:nvSpPr>
        <p:spPr>
          <a:xfrm>
            <a:off x="1101533" y="3376429"/>
            <a:ext cx="6940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loss most likely due to liquid evaporating during injection or during collection post experiment.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percent loss is seen when acetone is solvent.</a:t>
            </a:r>
          </a:p>
          <a:p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8611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INJECTION DATA – AM	</a:t>
            </a:r>
            <a:r>
              <a:rPr lang="en-US" sz="2800" b="1" baseline="3000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a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04A8CA-4DB0-4911-A73F-40B5E200A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4306"/>
          <a:stretch/>
        </p:blipFill>
        <p:spPr bwMode="auto">
          <a:xfrm>
            <a:off x="218414" y="591797"/>
            <a:ext cx="4353586" cy="356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3E974F-2C5B-4337-9D28-2CF95F7CD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r="4638"/>
          <a:stretch/>
        </p:blipFill>
        <p:spPr bwMode="auto">
          <a:xfrm>
            <a:off x="4572000" y="591797"/>
            <a:ext cx="4430598" cy="356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6CD8D2-8A91-DD4A-BA5F-8CB639CE65C5}"/>
              </a:ext>
            </a:extLst>
          </p:cNvPr>
          <p:cNvSpPr txBox="1"/>
          <p:nvPr/>
        </p:nvSpPr>
        <p:spPr>
          <a:xfrm>
            <a:off x="1474121" y="4153253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Acetone into Methanol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67AF6-5F35-124C-8747-705B1292806E}"/>
              </a:ext>
            </a:extLst>
          </p:cNvPr>
          <p:cNvSpPr txBox="1"/>
          <p:nvPr/>
        </p:nvSpPr>
        <p:spPr>
          <a:xfrm>
            <a:off x="5873921" y="4153252"/>
            <a:ext cx="1832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Methanol into Acetone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9115D-3058-5744-BAA7-BCA71D2A0385}"/>
              </a:ext>
            </a:extLst>
          </p:cNvPr>
          <p:cNvSpPr txBox="1"/>
          <p:nvPr/>
        </p:nvSpPr>
        <p:spPr>
          <a:xfrm>
            <a:off x="5967599" y="4607750"/>
            <a:ext cx="3477235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1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See Supplemental B for ME and AE injection data</a:t>
            </a:r>
          </a:p>
        </p:txBody>
      </p:sp>
    </p:spTree>
    <p:extLst>
      <p:ext uri="{BB962C8B-B14F-4D97-AF65-F5344CB8AC3E}">
        <p14:creationId xmlns:p14="http://schemas.microsoft.com/office/powerpoint/2010/main" val="301016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F2BA4-D148-6B4B-82BD-9D5F5841C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8924"/>
            <a:ext cx="7772400" cy="1102519"/>
          </a:xfrm>
        </p:spPr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QUADRATIC FITTING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71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4" y="0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ACETONE - METHANOL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CFFF22-4EEC-4AC8-8396-4B489E6FE6D4}"/>
                  </a:ext>
                </a:extLst>
              </p:cNvPr>
              <p:cNvSpPr txBox="1"/>
              <p:nvPr/>
            </p:nvSpPr>
            <p:spPr>
              <a:xfrm>
                <a:off x="682193" y="4100890"/>
                <a:ext cx="3476015" cy="261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𝟑𝟑𝟕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𝟒𝟔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en-US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𝟓𝟕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𝟓𝟓</m:t>
                      </m:r>
                      <m:r>
                        <a:rPr lang="en-US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  <m:sup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CFFF22-4EEC-4AC8-8396-4B489E6FE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93" y="4100890"/>
                <a:ext cx="3476015" cy="261482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87FB1E-1066-4732-AFCD-0AD95878B02E}"/>
                  </a:ext>
                </a:extLst>
              </p:cNvPr>
              <p:cNvSpPr txBox="1"/>
              <p:nvPr/>
            </p:nvSpPr>
            <p:spPr>
              <a:xfrm>
                <a:off x="4400550" y="4051700"/>
                <a:ext cx="4572000" cy="353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𝟑𝟒𝟔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𝟒𝟑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𝟎𝟕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  <m:sup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1600" b="1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87FB1E-1066-4732-AFCD-0AD95878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0" y="4051700"/>
                <a:ext cx="4572000" cy="353815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A8BC5E4-A6C8-FB44-BBEF-3172DF864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1" r="5740"/>
          <a:stretch/>
        </p:blipFill>
        <p:spPr>
          <a:xfrm>
            <a:off x="4607511" y="599116"/>
            <a:ext cx="4246595" cy="35017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57F965-E781-474B-8A9C-F12414C02ED4}"/>
              </a:ext>
            </a:extLst>
          </p:cNvPr>
          <p:cNvSpPr/>
          <p:nvPr/>
        </p:nvSpPr>
        <p:spPr>
          <a:xfrm>
            <a:off x="7441468" y="91654"/>
            <a:ext cx="1500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△ - </a:t>
            </a:r>
            <a:r>
              <a:rPr lang="en-US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,▲ - </a:t>
            </a:r>
            <a:r>
              <a:rPr lang="en-US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━ 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x, ---  y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B8026D0-769D-F54D-A224-3A972F11F6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0" r="6459"/>
          <a:stretch/>
        </p:blipFill>
        <p:spPr>
          <a:xfrm>
            <a:off x="409002" y="599116"/>
            <a:ext cx="4198509" cy="3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37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86EAC34-F6F1-401C-B57D-AD6B7E183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r="7069"/>
          <a:stretch/>
        </p:blipFill>
        <p:spPr bwMode="auto">
          <a:xfrm>
            <a:off x="4580674" y="577545"/>
            <a:ext cx="4114800" cy="34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E884C-AAE3-4BCE-9551-49FD0336BBBA}"/>
                  </a:ext>
                </a:extLst>
              </p:cNvPr>
              <p:cNvSpPr txBox="1"/>
              <p:nvPr/>
            </p:nvSpPr>
            <p:spPr>
              <a:xfrm>
                <a:off x="760193" y="4047441"/>
                <a:ext cx="3517490" cy="353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𝟑𝟓𝟏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𝟖𝟓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𝟐𝟕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  <m:sup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1600" b="1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E884C-AAE3-4BCE-9551-49FD0336B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93" y="4047441"/>
                <a:ext cx="3517490" cy="353302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87A3B7-61D2-444A-BE78-90025BD85AA2}"/>
                  </a:ext>
                </a:extLst>
              </p:cNvPr>
              <p:cNvSpPr txBox="1"/>
              <p:nvPr/>
            </p:nvSpPr>
            <p:spPr>
              <a:xfrm>
                <a:off x="4580674" y="4032451"/>
                <a:ext cx="4572000" cy="353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𝟑𝟐𝟐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𝟑𝟗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  <m:sup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1600" b="1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87A3B7-61D2-444A-BE78-90025BD85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674" y="4032451"/>
                <a:ext cx="4572000" cy="353302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89DC17A-8D5F-094A-84A2-648759E52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9" r="6323"/>
          <a:stretch/>
        </p:blipFill>
        <p:spPr>
          <a:xfrm>
            <a:off x="465875" y="577545"/>
            <a:ext cx="4106126" cy="341872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55B8516-3331-DF4D-986B-65B13F989FB9}"/>
              </a:ext>
            </a:extLst>
          </p:cNvPr>
          <p:cNvSpPr txBox="1">
            <a:spLocks/>
          </p:cNvSpPr>
          <p:nvPr/>
        </p:nvSpPr>
        <p:spPr bwMode="auto">
          <a:xfrm>
            <a:off x="465874" y="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METHANOL - ETHANOL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DCA4C-5942-D645-AE92-11CC4A2CCED7}"/>
              </a:ext>
            </a:extLst>
          </p:cNvPr>
          <p:cNvSpPr/>
          <p:nvPr/>
        </p:nvSpPr>
        <p:spPr>
          <a:xfrm>
            <a:off x="7441468" y="91654"/>
            <a:ext cx="15520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△ - </a:t>
            </a:r>
            <a:r>
              <a:rPr lang="en-US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,▲ - </a:t>
            </a:r>
            <a:r>
              <a:rPr lang="en-US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━ 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x, ---  y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33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E884C-AAE3-4BCE-9551-49FD0336BBBA}"/>
                  </a:ext>
                </a:extLst>
              </p:cNvPr>
              <p:cNvSpPr txBox="1"/>
              <p:nvPr/>
            </p:nvSpPr>
            <p:spPr>
              <a:xfrm>
                <a:off x="752259" y="4066540"/>
                <a:ext cx="3764913" cy="353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𝟑𝟓𝟐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𝟎𝟑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𝟏𝟏𝟓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𝟖𝟖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𝟒𝟑𝟕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  <m:sup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1600" b="1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E884C-AAE3-4BCE-9551-49FD0336B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59" y="4066540"/>
                <a:ext cx="3764913" cy="353815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87A3B7-61D2-444A-BE78-90025BD85AA2}"/>
                  </a:ext>
                </a:extLst>
              </p:cNvPr>
              <p:cNvSpPr txBox="1"/>
              <p:nvPr/>
            </p:nvSpPr>
            <p:spPr>
              <a:xfrm>
                <a:off x="4626830" y="4068899"/>
                <a:ext cx="4572000" cy="353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𝟑𝟐𝟗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𝟖𝟗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  <m:sup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1600" b="1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87A3B7-61D2-444A-BE78-90025BD85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830" y="4068899"/>
                <a:ext cx="4572000" cy="353302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122BBEBE-D358-48EA-9516-F7CF52BFD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" r="6390"/>
          <a:stretch/>
        </p:blipFill>
        <p:spPr bwMode="auto">
          <a:xfrm>
            <a:off x="305333" y="487245"/>
            <a:ext cx="4275341" cy="361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2FFDE64-94BE-4D3B-8F8D-32121A75D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r="6187"/>
          <a:stretch/>
        </p:blipFill>
        <p:spPr bwMode="auto">
          <a:xfrm>
            <a:off x="4580674" y="546425"/>
            <a:ext cx="4275341" cy="355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043CC33-4063-924F-B2A0-44864A37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4" y="0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ACETONE - ETHANOL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2D978E-5F19-AA49-8D58-96C2D833747B}"/>
              </a:ext>
            </a:extLst>
          </p:cNvPr>
          <p:cNvSpPr/>
          <p:nvPr/>
        </p:nvSpPr>
        <p:spPr>
          <a:xfrm>
            <a:off x="7441468" y="91654"/>
            <a:ext cx="1475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△ - </a:t>
            </a:r>
            <a:r>
              <a:rPr lang="en-US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,▲ - </a:t>
            </a:r>
            <a:r>
              <a:rPr lang="en-US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━ 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x, ---  y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04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CD3711-7AE6-D04C-BF8E-C3437227D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360" y="723900"/>
                <a:ext cx="7959376" cy="1476375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the previously found quadratic equations and equations introduced under background, the activity coefficients at infinite dilution,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as tabulated. </a:t>
                </a:r>
              </a:p>
              <a:p>
                <a:pPr marL="0" indent="0" algn="ctr">
                  <a:buNone/>
                </a:pPr>
                <a:endParaRPr lang="en-US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CD3711-7AE6-D04C-BF8E-C3437227D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0" y="723900"/>
                <a:ext cx="7959376" cy="1476375"/>
              </a:xfrm>
              <a:blipFill>
                <a:blip r:embed="rId2"/>
                <a:stretch>
                  <a:fillRect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36" y="-19050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INFINITE DILUTION</a:t>
            </a:r>
            <a:endParaRPr lang="en-US" sz="2800" b="1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909A6AE-C74A-4A1E-80A1-23993EA1C9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1298011"/>
                  </p:ext>
                </p:extLst>
              </p:nvPr>
            </p:nvGraphicFramePr>
            <p:xfrm>
              <a:off x="2047448" y="1570606"/>
              <a:ext cx="4952852" cy="1966556"/>
            </p:xfrm>
            <a:graphic>
              <a:graphicData uri="http://schemas.openxmlformats.org/drawingml/2006/table">
                <a:tbl>
                  <a:tblPr/>
                  <a:tblGrid>
                    <a:gridCol w="758544">
                      <a:extLst>
                        <a:ext uri="{9D8B030D-6E8A-4147-A177-3AD203B41FA5}">
                          <a16:colId xmlns:a16="http://schemas.microsoft.com/office/drawing/2014/main" val="2704475706"/>
                        </a:ext>
                      </a:extLst>
                    </a:gridCol>
                    <a:gridCol w="769699">
                      <a:extLst>
                        <a:ext uri="{9D8B030D-6E8A-4147-A177-3AD203B41FA5}">
                          <a16:colId xmlns:a16="http://schemas.microsoft.com/office/drawing/2014/main" val="1768210909"/>
                        </a:ext>
                      </a:extLst>
                    </a:gridCol>
                    <a:gridCol w="870096">
                      <a:extLst>
                        <a:ext uri="{9D8B030D-6E8A-4147-A177-3AD203B41FA5}">
                          <a16:colId xmlns:a16="http://schemas.microsoft.com/office/drawing/2014/main" val="3319367203"/>
                        </a:ext>
                      </a:extLst>
                    </a:gridCol>
                    <a:gridCol w="881251">
                      <a:extLst>
                        <a:ext uri="{9D8B030D-6E8A-4147-A177-3AD203B41FA5}">
                          <a16:colId xmlns:a16="http://schemas.microsoft.com/office/drawing/2014/main" val="2003360685"/>
                        </a:ext>
                      </a:extLst>
                    </a:gridCol>
                    <a:gridCol w="825476">
                      <a:extLst>
                        <a:ext uri="{9D8B030D-6E8A-4147-A177-3AD203B41FA5}">
                          <a16:colId xmlns:a16="http://schemas.microsoft.com/office/drawing/2014/main" val="4223355674"/>
                        </a:ext>
                      </a:extLst>
                    </a:gridCol>
                    <a:gridCol w="847786">
                      <a:extLst>
                        <a:ext uri="{9D8B030D-6E8A-4147-A177-3AD203B41FA5}">
                          <a16:colId xmlns:a16="http://schemas.microsoft.com/office/drawing/2014/main" val="3359017506"/>
                        </a:ext>
                      </a:extLst>
                    </a:gridCol>
                  </a:tblGrid>
                  <a:tr h="306619">
                    <a:tc gridSpan="2"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1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ij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l-GR" sz="1400" b="1" i="0">
                              <a:latin typeface="Times New Roman"/>
                            </a:rPr>
                            <a:t>γ</a:t>
                          </a:r>
                          <a:r>
                            <a:rPr lang="en-US" sz="1400" b="1" i="1" baseline="-25000">
                              <a:latin typeface="Times New Roman"/>
                            </a:rPr>
                            <a:t>i</a:t>
                          </a:r>
                          <a:r>
                            <a:rPr lang="en-US" sz="1400" b="1" i="1" baseline="30000">
                              <a:latin typeface="Times New Roman"/>
                            </a:rPr>
                            <a:t>∞</a:t>
                          </a:r>
                          <a:endParaRPr lang="en-US" sz="1400" b="1" i="1"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915273"/>
                      </a:ext>
                    </a:extLst>
                  </a:tr>
                  <a:tr h="306619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2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400" b="1" i="0">
                              <a:latin typeface="Times New Roman"/>
                            </a:rPr>
                            <a:t>γ</a:t>
                          </a:r>
                          <a:r>
                            <a:rPr lang="en-US" sz="1400" b="1" i="0" baseline="-25000">
                              <a:latin typeface="Times New Roman"/>
                            </a:rPr>
                            <a:t>1</a:t>
                          </a:r>
                          <a:r>
                            <a:rPr lang="en-US" sz="1400" b="1" i="1" baseline="30000">
                              <a:latin typeface="Times New Roman"/>
                            </a:rPr>
                            <a:t>∞</a:t>
                          </a:r>
                          <a:endParaRPr lang="en-US" sz="1400" b="1" i="1"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en-US" sz="1400" b="1" i="1" baseline="30000" dirty="0" smtClean="0">
                                            <a:latin typeface="Times New Roman"/>
                                          </a:rPr>
                                          <m:t>∞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400" b="1" i="1" baseline="-25000"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400" b="1" i="0">
                              <a:latin typeface="Times New Roman"/>
                            </a:rPr>
                            <a:t>γ</a:t>
                          </a:r>
                          <a:r>
                            <a:rPr lang="en-US" sz="1400" b="1" i="0" baseline="-25000">
                              <a:latin typeface="Times New Roman"/>
                            </a:rPr>
                            <a:t>2</a:t>
                          </a:r>
                          <a:r>
                            <a:rPr lang="en-US" sz="1400" b="1" i="1" baseline="30000">
                              <a:latin typeface="Times New Roman"/>
                            </a:rPr>
                            <a:t>∞</a:t>
                          </a:r>
                          <a:endParaRPr lang="en-US" sz="1400" b="1" i="1"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</m:e>
                                      <m:sub>
                                        <m: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en-US" sz="1400" b="1" i="1" baseline="30000" dirty="0" smtClean="0">
                                            <a:latin typeface="Times New Roman"/>
                                          </a:rPr>
                                          <m:t>∞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400" b="1" i="1" baseline="-25000"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9649299"/>
                      </a:ext>
                    </a:extLst>
                  </a:tr>
                  <a:tr h="451106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Acetone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Methanol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1.4341</a:t>
                          </a:r>
                          <a:endParaRPr lang="en-US" sz="1400" dirty="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0.0012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1.6807</a:t>
                          </a:r>
                          <a:endParaRPr lang="en-US" sz="1400" dirty="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0.0011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1778911"/>
                      </a:ext>
                    </a:extLst>
                  </a:tr>
                  <a:tr h="451106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Methanol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Ethanol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1.0459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0.0006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1.3578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0.0006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6448807"/>
                      </a:ext>
                    </a:extLst>
                  </a:tr>
                  <a:tr h="451106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Acetone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Ethanol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1.8334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0.0009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2.0797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0.0014</a:t>
                          </a:r>
                          <a:endParaRPr lang="en-US" sz="1400" dirty="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535157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909A6AE-C74A-4A1E-80A1-23993EA1C9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1298011"/>
                  </p:ext>
                </p:extLst>
              </p:nvPr>
            </p:nvGraphicFramePr>
            <p:xfrm>
              <a:off x="2047448" y="1570606"/>
              <a:ext cx="4952852" cy="1966556"/>
            </p:xfrm>
            <a:graphic>
              <a:graphicData uri="http://schemas.openxmlformats.org/drawingml/2006/table">
                <a:tbl>
                  <a:tblPr/>
                  <a:tblGrid>
                    <a:gridCol w="758544">
                      <a:extLst>
                        <a:ext uri="{9D8B030D-6E8A-4147-A177-3AD203B41FA5}">
                          <a16:colId xmlns:a16="http://schemas.microsoft.com/office/drawing/2014/main" val="2704475706"/>
                        </a:ext>
                      </a:extLst>
                    </a:gridCol>
                    <a:gridCol w="769699">
                      <a:extLst>
                        <a:ext uri="{9D8B030D-6E8A-4147-A177-3AD203B41FA5}">
                          <a16:colId xmlns:a16="http://schemas.microsoft.com/office/drawing/2014/main" val="1768210909"/>
                        </a:ext>
                      </a:extLst>
                    </a:gridCol>
                    <a:gridCol w="870096">
                      <a:extLst>
                        <a:ext uri="{9D8B030D-6E8A-4147-A177-3AD203B41FA5}">
                          <a16:colId xmlns:a16="http://schemas.microsoft.com/office/drawing/2014/main" val="3319367203"/>
                        </a:ext>
                      </a:extLst>
                    </a:gridCol>
                    <a:gridCol w="881251">
                      <a:extLst>
                        <a:ext uri="{9D8B030D-6E8A-4147-A177-3AD203B41FA5}">
                          <a16:colId xmlns:a16="http://schemas.microsoft.com/office/drawing/2014/main" val="2003360685"/>
                        </a:ext>
                      </a:extLst>
                    </a:gridCol>
                    <a:gridCol w="825476">
                      <a:extLst>
                        <a:ext uri="{9D8B030D-6E8A-4147-A177-3AD203B41FA5}">
                          <a16:colId xmlns:a16="http://schemas.microsoft.com/office/drawing/2014/main" val="4223355674"/>
                        </a:ext>
                      </a:extLst>
                    </a:gridCol>
                    <a:gridCol w="847786">
                      <a:extLst>
                        <a:ext uri="{9D8B030D-6E8A-4147-A177-3AD203B41FA5}">
                          <a16:colId xmlns:a16="http://schemas.microsoft.com/office/drawing/2014/main" val="3359017506"/>
                        </a:ext>
                      </a:extLst>
                    </a:gridCol>
                  </a:tblGrid>
                  <a:tr h="306619">
                    <a:tc gridSpan="2"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1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ij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lvl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l-GR" sz="1400" b="1" i="0">
                              <a:latin typeface="Times New Roman"/>
                            </a:rPr>
                            <a:t>γ</a:t>
                          </a:r>
                          <a:r>
                            <a:rPr lang="en-US" sz="1400" b="1" i="1" baseline="-25000">
                              <a:latin typeface="Times New Roman"/>
                            </a:rPr>
                            <a:t>i</a:t>
                          </a:r>
                          <a:r>
                            <a:rPr lang="en-US" sz="1400" b="1" i="1" baseline="30000">
                              <a:latin typeface="Times New Roman"/>
                            </a:rPr>
                            <a:t>∞</a:t>
                          </a:r>
                          <a:endParaRPr lang="en-US" sz="1400" b="1" i="1"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8915273"/>
                      </a:ext>
                    </a:extLst>
                  </a:tr>
                  <a:tr h="306619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2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400" b="1" i="0">
                              <a:latin typeface="Times New Roman"/>
                            </a:rPr>
                            <a:t>γ</a:t>
                          </a:r>
                          <a:r>
                            <a:rPr lang="en-US" sz="1400" b="1" i="0" baseline="-25000">
                              <a:latin typeface="Times New Roman"/>
                            </a:rPr>
                            <a:t>1</a:t>
                          </a:r>
                          <a:r>
                            <a:rPr lang="en-US" sz="1400" b="1" i="1" baseline="30000">
                              <a:latin typeface="Times New Roman"/>
                            </a:rPr>
                            <a:t>∞</a:t>
                          </a:r>
                          <a:endParaRPr lang="en-US" sz="1400" b="1" i="1"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29" t="-100000" r="-190000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400" b="1" i="0">
                              <a:latin typeface="Times New Roman"/>
                            </a:rPr>
                            <a:t>γ</a:t>
                          </a:r>
                          <a:r>
                            <a:rPr lang="en-US" sz="1400" b="1" i="0" baseline="-25000">
                              <a:latin typeface="Times New Roman"/>
                            </a:rPr>
                            <a:t>2</a:t>
                          </a:r>
                          <a:r>
                            <a:rPr lang="en-US" sz="1400" b="1" i="1" baseline="30000">
                              <a:latin typeface="Times New Roman"/>
                            </a:rPr>
                            <a:t>∞</a:t>
                          </a:r>
                          <a:endParaRPr lang="en-US" sz="1400" b="1" i="1"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5075" t="-100000" r="-1493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9649299"/>
                      </a:ext>
                    </a:extLst>
                  </a:tr>
                  <a:tr h="451106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Acetone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Methanol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1.4341</a:t>
                          </a:r>
                          <a:endParaRPr lang="en-US" sz="1400" dirty="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0.0012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1.6807</a:t>
                          </a:r>
                          <a:endParaRPr lang="en-US" sz="1400" dirty="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0.0011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1778911"/>
                      </a:ext>
                    </a:extLst>
                  </a:tr>
                  <a:tr h="451106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Methanol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Ethanol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1.0459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0.0006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1.3578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0.0006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6448807"/>
                      </a:ext>
                    </a:extLst>
                  </a:tr>
                  <a:tr h="451106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Acetone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Ethanol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1.8334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0.0009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2.0797</a:t>
                          </a:r>
                          <a:endParaRPr lang="en-US" sz="140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</a:rPr>
                            <a:t>0.0014</a:t>
                          </a:r>
                          <a:endParaRPr lang="en-US" sz="1400" dirty="0">
                            <a:effectLst/>
                            <a:latin typeface="Times New Roman"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535157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5560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90378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MODEL PARAMETERS</a:t>
            </a:r>
            <a:endParaRPr lang="en-US" sz="2800" b="1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ECBC1EB-7478-4B46-9D9C-B204DB315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638" y="24161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08D444D-AD94-B84B-A39E-4D1FEFF7C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31830"/>
                  </p:ext>
                </p:extLst>
              </p:nvPr>
            </p:nvGraphicFramePr>
            <p:xfrm>
              <a:off x="1088133" y="1216164"/>
              <a:ext cx="6967733" cy="2185914"/>
            </p:xfrm>
            <a:graphic>
              <a:graphicData uri="http://schemas.openxmlformats.org/drawingml/2006/table">
                <a:tbl>
                  <a:tblPr/>
                  <a:tblGrid>
                    <a:gridCol w="798849">
                      <a:extLst>
                        <a:ext uri="{9D8B030D-6E8A-4147-A177-3AD203B41FA5}">
                          <a16:colId xmlns:a16="http://schemas.microsoft.com/office/drawing/2014/main" val="272169068"/>
                        </a:ext>
                      </a:extLst>
                    </a:gridCol>
                    <a:gridCol w="809944">
                      <a:extLst>
                        <a:ext uri="{9D8B030D-6E8A-4147-A177-3AD203B41FA5}">
                          <a16:colId xmlns:a16="http://schemas.microsoft.com/office/drawing/2014/main" val="3518309417"/>
                        </a:ext>
                      </a:extLst>
                    </a:gridCol>
                    <a:gridCol w="676803">
                      <a:extLst>
                        <a:ext uri="{9D8B030D-6E8A-4147-A177-3AD203B41FA5}">
                          <a16:colId xmlns:a16="http://schemas.microsoft.com/office/drawing/2014/main" val="2605504131"/>
                        </a:ext>
                      </a:extLst>
                    </a:gridCol>
                    <a:gridCol w="676803">
                      <a:extLst>
                        <a:ext uri="{9D8B030D-6E8A-4147-A177-3AD203B41FA5}">
                          <a16:colId xmlns:a16="http://schemas.microsoft.com/office/drawing/2014/main" val="2566033984"/>
                        </a:ext>
                      </a:extLst>
                    </a:gridCol>
                    <a:gridCol w="654612">
                      <a:extLst>
                        <a:ext uri="{9D8B030D-6E8A-4147-A177-3AD203B41FA5}">
                          <a16:colId xmlns:a16="http://schemas.microsoft.com/office/drawing/2014/main" val="379824313"/>
                        </a:ext>
                      </a:extLst>
                    </a:gridCol>
                    <a:gridCol w="621325">
                      <a:extLst>
                        <a:ext uri="{9D8B030D-6E8A-4147-A177-3AD203B41FA5}">
                          <a16:colId xmlns:a16="http://schemas.microsoft.com/office/drawing/2014/main" val="1480024087"/>
                        </a:ext>
                      </a:extLst>
                    </a:gridCol>
                    <a:gridCol w="710088">
                      <a:extLst>
                        <a:ext uri="{9D8B030D-6E8A-4147-A177-3AD203B41FA5}">
                          <a16:colId xmlns:a16="http://schemas.microsoft.com/office/drawing/2014/main" val="2424982826"/>
                        </a:ext>
                      </a:extLst>
                    </a:gridCol>
                    <a:gridCol w="621325">
                      <a:extLst>
                        <a:ext uri="{9D8B030D-6E8A-4147-A177-3AD203B41FA5}">
                          <a16:colId xmlns:a16="http://schemas.microsoft.com/office/drawing/2014/main" val="1016097655"/>
                        </a:ext>
                      </a:extLst>
                    </a:gridCol>
                    <a:gridCol w="632422">
                      <a:extLst>
                        <a:ext uri="{9D8B030D-6E8A-4147-A177-3AD203B41FA5}">
                          <a16:colId xmlns:a16="http://schemas.microsoft.com/office/drawing/2014/main" val="2903831538"/>
                        </a:ext>
                      </a:extLst>
                    </a:gridCol>
                    <a:gridCol w="765562">
                      <a:extLst>
                        <a:ext uri="{9D8B030D-6E8A-4147-A177-3AD203B41FA5}">
                          <a16:colId xmlns:a16="http://schemas.microsoft.com/office/drawing/2014/main" val="3568487201"/>
                        </a:ext>
                      </a:extLst>
                    </a:gridCol>
                  </a:tblGrid>
                  <a:tr h="357989">
                    <a:tc gridSpan="2"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ij</a:t>
                          </a:r>
                          <a:endParaRPr lang="en-US" sz="1400" b="1" i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400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𝚲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416845"/>
                      </a:ext>
                    </a:extLst>
                  </a:tr>
                  <a:tr h="337648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  <a:endParaRPr lang="en-US" sz="1400" b="1" i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  <a:endParaRPr lang="en-US" sz="1400" b="1" i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1" i="0" u="none" strike="noStrike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12 </a:t>
                          </a:r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1" i="0" u="none" strike="noStrike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21</a:t>
                          </a:r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l-GR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Λ</a:t>
                          </a:r>
                          <a:r>
                            <a:rPr lang="en-US" sz="1400" b="1" i="0" u="none" strike="noStrike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12</a:t>
                          </a:r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𝚲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l-GR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Λ</a:t>
                          </a:r>
                          <a:r>
                            <a:rPr lang="en-US" sz="1400" b="1" i="0" u="none" strike="noStrike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21</a:t>
                          </a:r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𝚲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046647"/>
                      </a:ext>
                    </a:extLst>
                  </a:tr>
                  <a:tr h="496759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Acetone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Methanol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0.3605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0.0005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0.5192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0.0006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0.4185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0.0010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1.0642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0.0010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2301150"/>
                      </a:ext>
                    </a:extLst>
                  </a:tr>
                  <a:tr h="496759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Methanol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Ethanol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0.0449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0.0005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0.3058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0.0004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1.9607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0.0007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0.2818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0.0007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749924"/>
                      </a:ext>
                    </a:extLst>
                  </a:tr>
                  <a:tr h="496759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Acetone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Ethanol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0.6062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0.0005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0.7322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0.0007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0.8462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0.0010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0.5608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0.0011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39513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08D444D-AD94-B84B-A39E-4D1FEFF7C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31830"/>
                  </p:ext>
                </p:extLst>
              </p:nvPr>
            </p:nvGraphicFramePr>
            <p:xfrm>
              <a:off x="1088133" y="1216164"/>
              <a:ext cx="6967733" cy="2185914"/>
            </p:xfrm>
            <a:graphic>
              <a:graphicData uri="http://schemas.openxmlformats.org/drawingml/2006/table">
                <a:tbl>
                  <a:tblPr/>
                  <a:tblGrid>
                    <a:gridCol w="798849">
                      <a:extLst>
                        <a:ext uri="{9D8B030D-6E8A-4147-A177-3AD203B41FA5}">
                          <a16:colId xmlns:a16="http://schemas.microsoft.com/office/drawing/2014/main" val="272169068"/>
                        </a:ext>
                      </a:extLst>
                    </a:gridCol>
                    <a:gridCol w="809944">
                      <a:extLst>
                        <a:ext uri="{9D8B030D-6E8A-4147-A177-3AD203B41FA5}">
                          <a16:colId xmlns:a16="http://schemas.microsoft.com/office/drawing/2014/main" val="3518309417"/>
                        </a:ext>
                      </a:extLst>
                    </a:gridCol>
                    <a:gridCol w="676803">
                      <a:extLst>
                        <a:ext uri="{9D8B030D-6E8A-4147-A177-3AD203B41FA5}">
                          <a16:colId xmlns:a16="http://schemas.microsoft.com/office/drawing/2014/main" val="2605504131"/>
                        </a:ext>
                      </a:extLst>
                    </a:gridCol>
                    <a:gridCol w="676803">
                      <a:extLst>
                        <a:ext uri="{9D8B030D-6E8A-4147-A177-3AD203B41FA5}">
                          <a16:colId xmlns:a16="http://schemas.microsoft.com/office/drawing/2014/main" val="2566033984"/>
                        </a:ext>
                      </a:extLst>
                    </a:gridCol>
                    <a:gridCol w="654612">
                      <a:extLst>
                        <a:ext uri="{9D8B030D-6E8A-4147-A177-3AD203B41FA5}">
                          <a16:colId xmlns:a16="http://schemas.microsoft.com/office/drawing/2014/main" val="379824313"/>
                        </a:ext>
                      </a:extLst>
                    </a:gridCol>
                    <a:gridCol w="621325">
                      <a:extLst>
                        <a:ext uri="{9D8B030D-6E8A-4147-A177-3AD203B41FA5}">
                          <a16:colId xmlns:a16="http://schemas.microsoft.com/office/drawing/2014/main" val="1480024087"/>
                        </a:ext>
                      </a:extLst>
                    </a:gridCol>
                    <a:gridCol w="710088">
                      <a:extLst>
                        <a:ext uri="{9D8B030D-6E8A-4147-A177-3AD203B41FA5}">
                          <a16:colId xmlns:a16="http://schemas.microsoft.com/office/drawing/2014/main" val="2424982826"/>
                        </a:ext>
                      </a:extLst>
                    </a:gridCol>
                    <a:gridCol w="621325">
                      <a:extLst>
                        <a:ext uri="{9D8B030D-6E8A-4147-A177-3AD203B41FA5}">
                          <a16:colId xmlns:a16="http://schemas.microsoft.com/office/drawing/2014/main" val="1016097655"/>
                        </a:ext>
                      </a:extLst>
                    </a:gridCol>
                    <a:gridCol w="632422">
                      <a:extLst>
                        <a:ext uri="{9D8B030D-6E8A-4147-A177-3AD203B41FA5}">
                          <a16:colId xmlns:a16="http://schemas.microsoft.com/office/drawing/2014/main" val="2903831538"/>
                        </a:ext>
                      </a:extLst>
                    </a:gridCol>
                    <a:gridCol w="765562">
                      <a:extLst>
                        <a:ext uri="{9D8B030D-6E8A-4147-A177-3AD203B41FA5}">
                          <a16:colId xmlns:a16="http://schemas.microsoft.com/office/drawing/2014/main" val="3568487201"/>
                        </a:ext>
                      </a:extLst>
                    </a:gridCol>
                  </a:tblGrid>
                  <a:tr h="357989">
                    <a:tc gridSpan="2"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ij</a:t>
                          </a:r>
                          <a:endParaRPr lang="en-US" sz="1400" b="1" i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1538" r="-103846" b="-52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6279" r="-465" b="-52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416845"/>
                      </a:ext>
                    </a:extLst>
                  </a:tr>
                  <a:tr h="337648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  <a:endParaRPr lang="en-US" sz="1400" b="1" i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  <a:endParaRPr lang="en-US" sz="1400" b="1" i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1" i="0" u="none" strike="noStrike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12 </a:t>
                          </a:r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35185" t="-103704" r="-587037" b="-4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sz="1400" b="1" i="0" u="none" strike="noStrike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21</a:t>
                          </a:r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5714" t="-103704" r="-440816" b="-4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l-GR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Λ</a:t>
                          </a:r>
                          <a:r>
                            <a:rPr lang="en-US" sz="1400" b="1" i="0" u="none" strike="noStrike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12</a:t>
                          </a:r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0000" t="-103704" r="-226531" b="-4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l-GR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Λ</a:t>
                          </a:r>
                          <a:r>
                            <a:rPr lang="en-US" sz="1400" b="1" i="0" u="none" strike="noStrike" baseline="-250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21</a:t>
                          </a:r>
                          <a:endParaRPr lang="en-US" sz="1400" b="1" i="0" baseline="-250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18333" t="-103704" r="-1667" b="-44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046647"/>
                      </a:ext>
                    </a:extLst>
                  </a:tr>
                  <a:tr h="496759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Acetone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Methanol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0.3605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0.0005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0.5192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0.0006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0.4185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0.0010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1.0642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0.0010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2301150"/>
                      </a:ext>
                    </a:extLst>
                  </a:tr>
                  <a:tr h="496759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Methanol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Ethanol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0.0449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0.0005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0.3058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0.0004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1.9607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0.0007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0.2818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0.0007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749924"/>
                      </a:ext>
                    </a:extLst>
                  </a:tr>
                  <a:tr h="496759"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Acetone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Ethanol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0.6062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0.0005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0.7322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0.0007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0.8462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0.0010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0.5608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0.0011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10973" marR="10973" marT="10973" marB="1097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39513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41322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2B9-9B7C-D144-84C0-73F75744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8924"/>
            <a:ext cx="7772400" cy="1102519"/>
          </a:xfrm>
        </p:spPr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BINARY MIXTURES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36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BDB2-A8D2-5D4B-9F45-47FBA850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Times New Roman"/>
                <a:ea typeface="Geneva"/>
                <a:cs typeface="Times New Roman"/>
              </a:rPr>
              <a:t>OBJECTIVES</a:t>
            </a:r>
            <a:endParaRPr 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4E34-A8A8-4D4F-B224-6FC6765AD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b="0" i="0" u="none" strike="noStrike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The objective of this experiment is to determine the isobaric vapor-liquid equilibrium (VLE) of the acetone-methanol-ethanol ternary system mixture by analyzing the three binary mixtures separately; acetone-methanol (AM), methanol-ethanol (ME), and acetone-ethanol (AE). From the binary analyses,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</a:rPr>
              <a:t>the ternary behavior of the system can be predicted. The </a:t>
            </a:r>
            <a:r>
              <a:rPr lang="en-US" sz="1800" b="0" i="0" u="none" strike="noStrike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information can then be used to assess the prospects for separation of the components.</a:t>
            </a:r>
            <a:endParaRPr lang="en-US">
              <a:solidFill>
                <a:schemeClr val="tx2">
                  <a:lumMod val="50000"/>
                </a:schemeClr>
              </a:solidFill>
              <a:latin typeface="Times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C1ED2-6310-4440-BF32-EF5AA8E7C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305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6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Acetone – Methanol Binary Mixture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39F49C2-89BA-4F45-8F99-867F5B5B5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" t="5520" r="6091"/>
          <a:stretch/>
        </p:blipFill>
        <p:spPr bwMode="auto">
          <a:xfrm>
            <a:off x="186612" y="629108"/>
            <a:ext cx="4385388" cy="34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72DBEA-7B5C-4DAD-86B8-E8D29EF1A87B}"/>
              </a:ext>
            </a:extLst>
          </p:cNvPr>
          <p:cNvSpPr txBox="1"/>
          <p:nvPr/>
        </p:nvSpPr>
        <p:spPr>
          <a:xfrm>
            <a:off x="598152" y="4051091"/>
            <a:ext cx="3741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en-US" sz="1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■ </a:t>
            </a:r>
            <a:r>
              <a:rPr lang="en-US" sz="1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P = 1.013 bar	◊ </a:t>
            </a:r>
            <a:r>
              <a:rPr lang="en-US" sz="1000" b="0" i="0" u="none" strike="noStrike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◆ </a:t>
            </a:r>
            <a:r>
              <a:rPr lang="en-US" sz="1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P = 1.013 bar </a:t>
            </a:r>
            <a:endParaRPr lang="en-US" sz="1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data (△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,▲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P = 1.0271 bar</a:t>
            </a:r>
            <a:r>
              <a:rPr lang="en-US" sz="1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━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--- 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00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0E31132-638C-425D-8AF6-4D6D12BDC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" t="5067" r="6753"/>
          <a:stretch/>
        </p:blipFill>
        <p:spPr bwMode="auto">
          <a:xfrm>
            <a:off x="4600052" y="619778"/>
            <a:ext cx="4248199" cy="344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B310E7-2251-4EDA-A6A7-50853B4071DB}"/>
              </a:ext>
            </a:extLst>
          </p:cNvPr>
          <p:cNvSpPr txBox="1"/>
          <p:nvPr/>
        </p:nvSpPr>
        <p:spPr>
          <a:xfrm>
            <a:off x="5200151" y="4063749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■ </a:t>
            </a:r>
            <a:r>
              <a:rPr lang="en-US" sz="1000" b="0" i="0" u="none" strike="noStrike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</a:t>
            </a:r>
            <a:r>
              <a:rPr lang="en-US" sz="100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◊ </a:t>
            </a:r>
            <a:r>
              <a:rPr lang="en-US" sz="1000" b="0" i="0" u="none" strike="noStrike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</a:t>
            </a:r>
            <a:r>
              <a:rPr lang="en-US" sz="1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00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xperimental data (</a:t>
            </a:r>
            <a:r>
              <a:rPr lang="en-US" sz="1000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○ 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P = 1.0271 bar)</a:t>
            </a: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9F92C-C162-5C45-AA3F-83B2510A6B30}"/>
              </a:ext>
            </a:extLst>
          </p:cNvPr>
          <p:cNvSpPr txBox="1"/>
          <p:nvPr/>
        </p:nvSpPr>
        <p:spPr>
          <a:xfrm>
            <a:off x="4895800" y="4535249"/>
            <a:ext cx="42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Tu, C.-H., Wu, Y.-S., &amp; Liu, T.-L. Vapor-liquid equilibria of the binary systems formed by methanol, acetone and methyl vinyl ketone at 100.0 ± 0.2 kPa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Fluid Phase Equilibria </a:t>
            </a:r>
            <a:r>
              <a:rPr lang="en-US" sz="600" b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1997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129(1-2), 129–137.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doi:10.1016/s0378-3812(96)03183-4 (accessed March 15</a:t>
            </a: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  <a:b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Amer, H. H., Paxton, R. R., &amp; Winkle, M. V. Methanol-Ethanol-Acetone. 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Industrial &amp; Engineering Chemistry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b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1956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48(1), 142-146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6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10.1021/ie50553a41 (accessed March 15</a:t>
            </a: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</a:p>
          <a:p>
            <a:b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00">
              <a:solidFill>
                <a:schemeClr val="bg1"/>
              </a:solidFill>
              <a:highlight>
                <a:srgbClr val="006096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72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25" y="16704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Methanol – Ethanol Binary Mixture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2DBEA-7B5C-4DAD-86B8-E8D29EF1A87B}"/>
              </a:ext>
            </a:extLst>
          </p:cNvPr>
          <p:cNvSpPr txBox="1"/>
          <p:nvPr/>
        </p:nvSpPr>
        <p:spPr>
          <a:xfrm>
            <a:off x="385083" y="4041100"/>
            <a:ext cx="396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□ </a:t>
            </a:r>
            <a:r>
              <a:rPr lang="en-US" sz="1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000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■ </a:t>
            </a:r>
            <a:r>
              <a:rPr lang="en-US" sz="1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	◊</a:t>
            </a:r>
            <a:r>
              <a:rPr lang="en-US" sz="1000" b="0" i="0" u="none" strike="noStrike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000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◆ </a:t>
            </a:r>
            <a:r>
              <a:rPr lang="en-US" sz="1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000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</a:t>
            </a:r>
            <a:endParaRPr lang="en-US" sz="1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Experimental data (△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000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,▲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000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1.0271 bar</a:t>
            </a:r>
            <a:r>
              <a:rPr lang="en-US" sz="10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━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000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--- 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000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).</a:t>
            </a:r>
            <a:endParaRPr 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310E7-2251-4EDA-A6A7-50853B4071DB}"/>
              </a:ext>
            </a:extLst>
          </p:cNvPr>
          <p:cNvSpPr txBox="1"/>
          <p:nvPr/>
        </p:nvSpPr>
        <p:spPr>
          <a:xfrm>
            <a:off x="4891454" y="4041100"/>
            <a:ext cx="355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■ </a:t>
            </a:r>
            <a:r>
              <a:rPr lang="en-US" sz="1000" b="0" i="0" u="none" strike="noStrike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</a:t>
            </a:r>
            <a:r>
              <a:rPr lang="en-US" sz="100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◊ </a:t>
            </a:r>
            <a:r>
              <a:rPr lang="en-US" sz="1000" b="0" i="0" u="none" strike="noStrike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 </a:t>
            </a:r>
          </a:p>
          <a:p>
            <a:pPr algn="ctr"/>
            <a:r>
              <a:rPr lang="en-US" sz="100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xperimental data (</a:t>
            </a:r>
            <a:r>
              <a:rPr lang="en-US" sz="1000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○ 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P = 1.0271 bar</a:t>
            </a:r>
            <a:r>
              <a:rPr lang="en-US" sz="10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US" sz="10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3637AEF-5B3D-40C6-ABB8-5C3032499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t="5759" r="7125"/>
          <a:stretch/>
        </p:blipFill>
        <p:spPr bwMode="auto">
          <a:xfrm>
            <a:off x="294030" y="660228"/>
            <a:ext cx="4240415" cy="338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A02CCBD-50B3-43AC-A5CE-8C9A62D74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5759" r="7125"/>
          <a:stretch/>
        </p:blipFill>
        <p:spPr bwMode="auto">
          <a:xfrm>
            <a:off x="4609556" y="660228"/>
            <a:ext cx="4119613" cy="33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3D31A-6CB6-4649-99E4-E992B0ED0ED9}"/>
              </a:ext>
            </a:extLst>
          </p:cNvPr>
          <p:cNvSpPr txBox="1"/>
          <p:nvPr/>
        </p:nvSpPr>
        <p:spPr>
          <a:xfrm>
            <a:off x="4829907" y="4506717"/>
            <a:ext cx="4400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Ilia, A. Vapor-Liquid Equilibrium Measurements in Binary Polar Systems. Diploma Thesis, Vienna University of Technology, Vienna, 2016. (accessed March 16</a:t>
            </a: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</a:p>
          <a:p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Amer, H. H., Paxton, R. R., &amp; Winkle, M. V. Methanol-Ethanol-Acetone. 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Industrial &amp; Engineering Chemistry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b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1956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48(1), 142-146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6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10.1021/ie50553a41 (accessed March 15</a:t>
            </a: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  <a:b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Tu, C.-H., Wu, Y.-S., &amp; Liu, T.-L. Vapor-liquid equilibria of the binary systems formed by methanol, acetone and methyl vinyl ketone at 100.0 ± 0.2 kPa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Fluid Phase Equilibria </a:t>
            </a:r>
            <a:r>
              <a:rPr lang="en-US" sz="600" b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1997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129(1-2), 129–137.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doi:10.1016/s0378-3812(96)03183-4 (accessed March 15</a:t>
            </a: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</a:p>
          <a:p>
            <a:br>
              <a:rPr lang="en-US" sz="800">
                <a:highlight>
                  <a:srgbClr val="006096"/>
                </a:highlight>
              </a:rPr>
            </a:br>
            <a:b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00">
              <a:solidFill>
                <a:schemeClr val="bg1"/>
              </a:solidFill>
              <a:highlight>
                <a:srgbClr val="006096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5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2950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Acetone – Ethanol Binary Mixture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2DBEA-7B5C-4DAD-86B8-E8D29EF1A87B}"/>
              </a:ext>
            </a:extLst>
          </p:cNvPr>
          <p:cNvSpPr txBox="1"/>
          <p:nvPr/>
        </p:nvSpPr>
        <p:spPr>
          <a:xfrm>
            <a:off x="421178" y="4060203"/>
            <a:ext cx="396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(□ </a:t>
            </a:r>
            <a:r>
              <a:rPr lang="en-US" sz="1000" b="0" i="0" u="none" strike="noStrike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■ </a:t>
            </a:r>
            <a:r>
              <a:rPr lang="en-US" sz="1000" b="0" i="0" u="none" strike="noStrike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	 ◊ </a:t>
            </a:r>
            <a:r>
              <a:rPr lang="en-US" sz="1000" b="0" i="0" u="none" strike="noStrike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◆ </a:t>
            </a:r>
            <a:r>
              <a:rPr lang="en-US" sz="1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</a:t>
            </a:r>
          </a:p>
          <a:p>
            <a:pPr algn="ctr"/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Experimental data (△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,▲ -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1.0271 bar,</a:t>
            </a:r>
            <a:r>
              <a:rPr lang="en-US" sz="1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━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---  </a:t>
            </a:r>
            <a:r>
              <a:rPr lang="en-US" sz="10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000" b="0" i="0" u="none" strike="noStrike" baseline="-2500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310E7-2251-4EDA-A6A7-50853B4071DB}"/>
              </a:ext>
            </a:extLst>
          </p:cNvPr>
          <p:cNvSpPr txBox="1"/>
          <p:nvPr/>
        </p:nvSpPr>
        <p:spPr>
          <a:xfrm>
            <a:off x="4931939" y="4060203"/>
            <a:ext cx="355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■ </a:t>
            </a:r>
            <a:r>
              <a:rPr lang="en-US" sz="10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	◊ </a:t>
            </a:r>
            <a:r>
              <a:rPr lang="en-US" sz="10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P = 1.013 bar)</a:t>
            </a:r>
          </a:p>
          <a:p>
            <a:pPr algn="ctr"/>
            <a:r>
              <a:rPr lang="en-US" sz="100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xperimental data (</a:t>
            </a:r>
            <a:r>
              <a:rPr lang="en-US" sz="1000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○ </a:t>
            </a:r>
            <a:r>
              <a:rPr lang="en-US" sz="1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P = 1.0271 bar)</a:t>
            </a:r>
            <a:endParaRPr lang="en-US" sz="100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6480B38-169D-4282-8804-40EED3F35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5255" r="6621"/>
          <a:stretch/>
        </p:blipFill>
        <p:spPr bwMode="auto">
          <a:xfrm>
            <a:off x="300039" y="682333"/>
            <a:ext cx="4211839" cy="335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0117ECD-05E5-468D-983D-FC0C7BF71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4918" r="7000"/>
          <a:stretch/>
        </p:blipFill>
        <p:spPr bwMode="auto">
          <a:xfrm>
            <a:off x="4632123" y="682332"/>
            <a:ext cx="4155448" cy="33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8A7F31-75D8-0F45-A67F-32E5268A41C4}"/>
              </a:ext>
            </a:extLst>
          </p:cNvPr>
          <p:cNvSpPr txBox="1"/>
          <p:nvPr/>
        </p:nvSpPr>
        <p:spPr>
          <a:xfrm>
            <a:off x="4743938" y="4556168"/>
            <a:ext cx="44000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Amer, H. H., Paxton, R. R., &amp; Winkle, M. V. Methanol-Ethanol-Acetone. 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Industrial &amp; Engineering Chemistry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b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1956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48(1), 142-146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6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10.1021/ie50553a41 (accessed March 15</a:t>
            </a: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</a:p>
          <a:p>
            <a:b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Ku, H.-C., &amp; Tu, C.-H. (2005). Isobaric vapor–liquid equilibria for mixtures of acetone, ethanol, and 2,2,4-trimethylpentane at 101.3kPa.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Fluid phase Equilibria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b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2005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00" i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231(1), 99-108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6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10.1016/j.fluid.2005.01.007 (accessed March 15</a:t>
            </a:r>
            <a:r>
              <a:rPr lang="en-US" sz="6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6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2021) </a:t>
            </a:r>
          </a:p>
        </p:txBody>
      </p:sp>
    </p:spTree>
    <p:extLst>
      <p:ext uri="{BB962C8B-B14F-4D97-AF65-F5344CB8AC3E}">
        <p14:creationId xmlns:p14="http://schemas.microsoft.com/office/powerpoint/2010/main" val="2684773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2B9-9B7C-D144-84C0-73F75744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8924"/>
            <a:ext cx="7772400" cy="1102519"/>
          </a:xfrm>
        </p:spPr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TERNARY MIXTURES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35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"/>
            <a:ext cx="8229600" cy="742950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K FACTOR TERNARY DIAGRAM </a:t>
            </a:r>
            <a:r>
              <a:rPr lang="en-US" sz="2800" b="1" baseline="30000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a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72DBEA-7B5C-4DAD-86B8-E8D29EF1A87B}"/>
                  </a:ext>
                </a:extLst>
              </p:cNvPr>
              <p:cNvSpPr txBox="1"/>
              <p:nvPr/>
            </p:nvSpPr>
            <p:spPr>
              <a:xfrm>
                <a:off x="6300310" y="1371793"/>
                <a:ext cx="258527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i="0" u="none" strike="noStrike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= 1 Contour Plot</a:t>
                </a:r>
              </a:p>
              <a:p>
                <a:pPr algn="ctr"/>
                <a:endParaRPr lang="en-US" sz="1400" b="0" i="0" u="none" strike="noStrike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400" b="1" i="0" u="none" strike="noStrike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━ </a:t>
                </a:r>
                <a:r>
                  <a:rPr lang="en-US" sz="1400" b="0" i="0" u="none" strike="noStrike" dirty="0" err="1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400" b="0" i="0" u="none" strike="noStrike" baseline="-25000" dirty="0" err="1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Ace</a:t>
                </a:r>
                <a:r>
                  <a:rPr lang="en-US" sz="1400" b="0" i="0" u="none" strike="noStrike" baseline="-250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400" b="0" i="0" u="none" strike="noStrike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1, --- </a:t>
                </a:r>
                <a:r>
                  <a:rPr lang="en-US" sz="1400" b="0" i="0" u="none" strike="noStrike" dirty="0" err="1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400" b="0" i="0" u="none" strike="noStrike" baseline="-25000" dirty="0" err="1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</a:t>
                </a:r>
                <a:r>
                  <a:rPr lang="en-US" sz="1400" b="0" i="0" u="none" strike="noStrike" baseline="-250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400" b="0" i="0" u="none" strike="noStrike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1) </a:t>
                </a:r>
                <a:endParaRPr lang="en-US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400" b="0" i="0" u="none" strike="noStrike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b="0" i="0" u="none" strike="noStrike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= 1.0271 bar.</a:t>
                </a:r>
              </a:p>
              <a:p>
                <a:pPr algn="ctr"/>
                <a:endParaRPr lang="en-US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🔴 – Binary Azeotrope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𝐴𝑐𝑒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=0.7308,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𝑀𝑒𝑡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</m:t>
                      </m:r>
                      <m:r>
                        <a:rPr lang="en-US" sz="1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2692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72DBEA-7B5C-4DAD-86B8-E8D29EF1A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10" y="1371793"/>
                <a:ext cx="2585273" cy="2246769"/>
              </a:xfrm>
              <a:prstGeom prst="rect">
                <a:avLst/>
              </a:prstGeom>
              <a:blipFill>
                <a:blip r:embed="rId2"/>
                <a:stretch>
                  <a:fillRect t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305D8DA-B06A-FC41-8CF6-968E0E352827}"/>
              </a:ext>
            </a:extLst>
          </p:cNvPr>
          <p:cNvSpPr/>
          <p:nvPr/>
        </p:nvSpPr>
        <p:spPr>
          <a:xfrm>
            <a:off x="5630486" y="4615290"/>
            <a:ext cx="35135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1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See Supplemental C for K contour at various K factors</a:t>
            </a:r>
            <a:endParaRPr lang="en-US" sz="1100">
              <a:solidFill>
                <a:schemeClr val="bg1"/>
              </a:solidFill>
              <a:highlight>
                <a:srgbClr val="006096"/>
              </a:highlight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7ADB86F-8641-F340-9DAC-8E8C05199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3" r="8442"/>
          <a:stretch/>
        </p:blipFill>
        <p:spPr>
          <a:xfrm>
            <a:off x="1042050" y="587896"/>
            <a:ext cx="4926300" cy="386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32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02D54-67B4-A844-A784-5365895D76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43EE7-E1E3-6A41-AED4-ADD0882BF97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D45BF-2B5D-EE4E-BB51-A2001F0113FA}"/>
              </a:ext>
            </a:extLst>
          </p:cNvPr>
          <p:cNvSpPr txBox="1"/>
          <p:nvPr/>
        </p:nvSpPr>
        <p:spPr>
          <a:xfrm>
            <a:off x="3647274" y="4100957"/>
            <a:ext cx="184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 = 1.0271 bar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9DF04F-6243-0246-AEE9-8245A0D9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"/>
            <a:ext cx="8229600" cy="74295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TEMPERATURE TERNARY DIAGRAM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66A2CEFF-E920-0340-B0C8-B8BA5CD90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1" r="2413"/>
          <a:stretch/>
        </p:blipFill>
        <p:spPr>
          <a:xfrm>
            <a:off x="0" y="542363"/>
            <a:ext cx="4740349" cy="3385569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78A0A521-2EF4-3B4E-9A15-830FA3F21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7" r="2519"/>
          <a:stretch/>
        </p:blipFill>
        <p:spPr>
          <a:xfrm>
            <a:off x="56158" y="542361"/>
            <a:ext cx="4684191" cy="3385571"/>
          </a:xfrm>
          <a:prstGeom prst="rect">
            <a:avLst/>
          </a:prstGeom>
        </p:spPr>
      </p:pic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25A7D750-D3C1-3F46-AB22-C6028991B1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8" r="8928"/>
          <a:stretch/>
        </p:blipFill>
        <p:spPr>
          <a:xfrm>
            <a:off x="4740350" y="542361"/>
            <a:ext cx="4272032" cy="338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7A0CB-A830-1C4A-9289-E67720D58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43EE7-E1E3-6A41-AED4-ADD0882BF97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2C9AD-209F-624B-8B68-B9E11468E364}"/>
                  </a:ext>
                </a:extLst>
              </p:cNvPr>
              <p:cNvSpPr txBox="1"/>
              <p:nvPr/>
            </p:nvSpPr>
            <p:spPr>
              <a:xfrm>
                <a:off x="5421085" y="1687244"/>
                <a:ext cx="372291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600" baseline="-25000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</a:t>
                </a:r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333.11 K (P = 1.0271 bar)</a:t>
                </a:r>
              </a:p>
              <a:p>
                <a:pPr algn="ctr"/>
                <a:endParaRPr lang="en-US" sz="1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600" baseline="-25000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Experimental</a:t>
                </a:r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332.105 K (P = 1.0081 bar)</a:t>
                </a:r>
              </a:p>
              <a:p>
                <a:pPr algn="ctr"/>
                <a:endParaRPr lang="en-US" sz="1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ΔT</m:t>
                      </m:r>
                      <m:r>
                        <a:rPr lang="en-US" sz="1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=1.005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2C9AD-209F-624B-8B68-B9E11468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5" y="1687244"/>
                <a:ext cx="3722915" cy="1323439"/>
              </a:xfrm>
              <a:prstGeom prst="rect">
                <a:avLst/>
              </a:prstGeom>
              <a:blipFill>
                <a:blip r:embed="rId2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5EACE80F-78BF-064B-9377-C6400D56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"/>
            <a:ext cx="8229600" cy="742950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TEMPERATURE TERNARY DIAGRAM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4FE5ACDC-B0EF-1547-A76C-573D15D6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90"/>
          <a:stretch/>
        </p:blipFill>
        <p:spPr>
          <a:xfrm>
            <a:off x="130153" y="502579"/>
            <a:ext cx="5399316" cy="39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65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D5DB0-1545-7E4F-B499-BA16681D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43EE7-E1E3-6A41-AED4-ADD0882BF97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067513C-564E-B84E-8A06-D17615068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" r="8666"/>
          <a:stretch/>
        </p:blipFill>
        <p:spPr>
          <a:xfrm>
            <a:off x="437321" y="453556"/>
            <a:ext cx="5088836" cy="40083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2100D3-0F03-4340-BB68-3C77A99C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0"/>
            <a:ext cx="8686801" cy="742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TEMPERATURE TERNARY DIAGRAM At AZEOTROPE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F3D4B-2B73-9142-B9B0-EAB1CE226B25}"/>
                  </a:ext>
                </a:extLst>
              </p:cNvPr>
              <p:cNvSpPr txBox="1"/>
              <p:nvPr/>
            </p:nvSpPr>
            <p:spPr>
              <a:xfrm>
                <a:off x="5351511" y="1697183"/>
                <a:ext cx="372291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600" baseline="-25000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Azeotrope</a:t>
                </a:r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~ 328.75K (P = 1.0271 bar)</a:t>
                </a:r>
              </a:p>
              <a:p>
                <a:pPr algn="ctr"/>
                <a:endParaRPr lang="en-US" sz="1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Azeotrope: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𝐴𝑐𝑒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=0.7308,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𝑀𝑒𝑡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</m:t>
                      </m:r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2692</m:t>
                      </m:r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F3D4B-2B73-9142-B9B0-EAB1CE226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1" y="1697183"/>
                <a:ext cx="3722915" cy="1077218"/>
              </a:xfrm>
              <a:prstGeom prst="rect">
                <a:avLst/>
              </a:prstGeom>
              <a:blipFill>
                <a:blip r:embed="rId3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928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2B9-9B7C-D144-84C0-73F75744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8924"/>
            <a:ext cx="7772400" cy="1102519"/>
          </a:xfrm>
        </p:spPr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CONCLUSION &amp; RECOMENDATIONS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DB0FB-0262-2F45-B17F-5A7BF6502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771" y="2405780"/>
            <a:ext cx="6400800" cy="131445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5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" y="191571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CONCLUSIONS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7C7A7-6274-413E-9D52-C40916161C47}"/>
              </a:ext>
            </a:extLst>
          </p:cNvPr>
          <p:cNvSpPr txBox="1"/>
          <p:nvPr/>
        </p:nvSpPr>
        <p:spPr>
          <a:xfrm>
            <a:off x="471487" y="1264443"/>
            <a:ext cx="8508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Acetone offers significant difficulty in separation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from ideality due to strong intermolecular interactions</a:t>
            </a:r>
          </a:p>
          <a:p>
            <a:pPr lvl="1"/>
            <a:endParaRPr lang="en-US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Ethanol offers best separation properties due it not having any azeotropic tendencies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little intersection with other components</a:t>
            </a:r>
          </a:p>
          <a:p>
            <a:endParaRPr lang="en-US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Methanol has relatively good properties for separation but would have problems in this mixture due to it interactions with acetone  </a:t>
            </a:r>
          </a:p>
        </p:txBody>
      </p:sp>
    </p:spTree>
    <p:extLst>
      <p:ext uri="{BB962C8B-B14F-4D97-AF65-F5344CB8AC3E}">
        <p14:creationId xmlns:p14="http://schemas.microsoft.com/office/powerpoint/2010/main" val="134303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87C0-D0D8-481B-8DF0-9AC16A6F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BACKGROUND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28A7B-B754-436E-B19F-6379E9013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F1A38-2662-714D-BA55-F0640804B7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8E82B56-E5AC-1E48-8E12-C24D5F7163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96738"/>
                <a:ext cx="8458200" cy="3254054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equilibrium, the liquid and vapor species </a:t>
                </a:r>
                <a:r>
                  <a:rPr lang="en-US" sz="1600" i="1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fugacities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bar>
                              <m:barPr>
                                <m:pos m:val="top"/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</m:ba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bar>
                          </m:e>
                        </m:d>
                        <m:r>
                          <a:rPr lang="en-US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bar>
                              <m:barPr>
                                <m:pos m:val="top"/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</m:ba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bar>
                          </m:e>
                        </m:d>
                      </m:e>
                    </m:d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a binary mixture are equal. Mathematically, this is written as:</a:t>
                </a:r>
              </a:p>
              <a:p>
                <a:pPr marL="0" indent="0" algn="ctr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bar>
                          <m:bar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bar>
                      </m:e>
                    </m:d>
                    <m:sSubSup>
                      <m:sSubSup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vap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ɸ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𝑠𝑎𝑡</m:t>
                        </m:r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ar>
                                  <m:bar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</m:sup>
                                    </m:sSubSup>
                                  </m:e>
                                </m:ba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total</m:t>
                                        </m:r>
                                      </m:sub>
                                    </m:sSub>
                                    <m:r>
                                      <a:rPr lang="en-US" sz="16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vap</m:t>
                                        </m:r>
                                      </m:sup>
                                    </m:sSubSup>
                                    <m:r>
                                      <a:rPr lang="en-US" sz="16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sz="16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sz="16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RT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ɸ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(Eq. 1)</a:t>
                </a:r>
              </a:p>
              <a:p>
                <a:pPr marL="0" indent="0" algn="ctr">
                  <a:buNone/>
                </a:pPr>
                <a:endParaRPr lang="en-US" sz="1600" b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the left- and right-hand side of the equation represent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pos m:val="top"/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ba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bar>
                          <m:bar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bar>
                      </m:e>
                    </m:d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pos m:val="top"/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ba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bar>
                          <m:bar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bar>
                      </m:e>
                    </m:d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species </a:t>
                </a:r>
                <a:r>
                  <a:rPr lang="en-US" sz="1600" i="1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i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liquid and vapor mole fraction respectively,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bar>
                          <m:bar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bar>
                      </m:e>
                    </m:d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species </a:t>
                </a:r>
                <a:r>
                  <a:rPr lang="en-US" sz="1600" i="1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activity coefficient. </a:t>
                </a:r>
              </a:p>
              <a:p>
                <a:pPr marL="0" indent="0" algn="ctr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8E82B56-E5AC-1E48-8E12-C24D5F7163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96738"/>
                <a:ext cx="8458200" cy="3254054"/>
              </a:xfrm>
              <a:blipFill>
                <a:blip r:embed="rId2"/>
                <a:stretch>
                  <a:fillRect l="-360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449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" y="191571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RECOMENDATIONS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5F8A7-69B6-432D-84CB-21C7B39D63E3}"/>
              </a:ext>
            </a:extLst>
          </p:cNvPr>
          <p:cNvSpPr txBox="1"/>
          <p:nvPr/>
        </p:nvSpPr>
        <p:spPr>
          <a:xfrm>
            <a:off x="539352" y="1378744"/>
            <a:ext cx="7950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data collected on same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Offsets and pressure would be the same</a:t>
            </a:r>
          </a:p>
          <a:p>
            <a:pPr lvl="1"/>
            <a:endParaRPr lang="en-US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with higher percentage mass loss could be rerun for higher accuracy in mass calculations</a:t>
            </a:r>
          </a:p>
          <a:p>
            <a:endParaRPr lang="en-US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done with more mathematical method vs. visual analysis </a:t>
            </a:r>
          </a:p>
        </p:txBody>
      </p:sp>
    </p:spTree>
    <p:extLst>
      <p:ext uri="{BB962C8B-B14F-4D97-AF65-F5344CB8AC3E}">
        <p14:creationId xmlns:p14="http://schemas.microsoft.com/office/powerpoint/2010/main" val="3727633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06D9E-1250-7742-B720-DA67A1A7B3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43EE7-E1E3-6A41-AED4-ADD0882BF97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61A735-FB48-9E40-8021-A6DE8DF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" y="191571"/>
            <a:ext cx="8229600" cy="742950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34C817-4488-6A41-B59C-31BC82C03158}"/>
              </a:ext>
            </a:extLst>
          </p:cNvPr>
          <p:cNvSpPr/>
          <p:nvPr/>
        </p:nvSpPr>
        <p:spPr>
          <a:xfrm>
            <a:off x="514351" y="785839"/>
            <a:ext cx="8115298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Acetone; MSDS No. LC10420; </a:t>
            </a:r>
            <a:r>
              <a:rPr lang="en-US" sz="1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LabChem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Louisville, TN, March 26, 2012.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Methanol; MSDS No. S25426A; Fischer Scientific; Hampton NH, Jan. 8, 2015.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Ethanol; MSDS No. S25309; Fischer Scientific; Hampton NH, Nov. 19, 2014.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Wrenn, S.P; </a:t>
            </a:r>
            <a:r>
              <a:rPr lang="en-US" sz="1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Lusvardi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V.S.; </a:t>
            </a:r>
            <a:r>
              <a:rPr lang="en-US" sz="1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Whitmyre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G.; </a:t>
            </a:r>
            <a:r>
              <a:rPr lang="en-US" sz="1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Buttrey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D.J. Vapor-Liquid Equilibria in the Undergraduate Laboratory. </a:t>
            </a:r>
            <a:r>
              <a:rPr lang="en-US" sz="10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 Engineering Education.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34(1), 74-85. (accessed March 3</a:t>
            </a:r>
            <a:r>
              <a:rPr lang="en-US" sz="1000" baseline="30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Buttrey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D.J. Handout. Chemical Engineering Laboratory I: CHEG 345. University of Delaware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Tu, C.-H., Wu, Y.-S., &amp; Liu, T.-L. Vapor-liquid equilibria of the binary systems formed by methanol, acetone and methyl vinyl ketone at 100.0 ± 0.2 kPa</a:t>
            </a:r>
            <a:r>
              <a:rPr lang="en-US" sz="10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Fluid Phase Equilibria </a:t>
            </a:r>
            <a:r>
              <a:rPr lang="en-US" sz="1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1997</a:t>
            </a:r>
            <a:r>
              <a:rPr lang="en-US" sz="10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129(1-2), 129–137.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doi:10.1016/s0378-3812(96)03183-4 (accessed March 15</a:t>
            </a:r>
            <a:r>
              <a:rPr lang="en-US" sz="1000" baseline="30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  <a:endParaRPr lang="en-US" sz="1000" baseline="300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Amer, H. H., Paxton, R. R., &amp; Winkle, M. V. Methanol-Ethanol-Acetone. </a:t>
            </a:r>
            <a:r>
              <a:rPr lang="en-US" sz="10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&amp; Engineering Chemistry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1956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48(1), 142-146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10.1021/ie50553a41 (accessed March 15</a:t>
            </a:r>
            <a:r>
              <a:rPr lang="en-US" sz="1000" baseline="30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Ilia, A. Vapor-Liquid Equilibrium Measurements in Binary Polar Systems. Diploma Thesis, Vienna University of Technology, Vienna, 2016. (accessed March 16</a:t>
            </a:r>
            <a:r>
              <a:rPr lang="en-US" sz="1000" baseline="30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Ku, H.-C., &amp; Tu, C.-H. (2005). Isobaric vapor–liquid equilibria for mixtures of acetone, ethanol, and 2,2,4-trimethylpentane at 101.3kPa.</a:t>
            </a:r>
            <a:r>
              <a:rPr lang="en-US" sz="10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Fluid phase Equilibria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2005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231(1), 99-108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10.1016/j.fluid.2005.01.007 (accessed March 15</a:t>
            </a:r>
            <a:r>
              <a:rPr lang="en-US" sz="1000" baseline="30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 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NIST Office of Data and Informatics. NIST Chemistry </a:t>
            </a:r>
            <a:r>
              <a:rPr lang="en-US" sz="1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WebBook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SRD 69. https://</a:t>
            </a:r>
            <a:r>
              <a:rPr lang="en-US" sz="1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webbook.nist.gov</a:t>
            </a:r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(accessed Feb 25, 2021). </a:t>
            </a:r>
          </a:p>
        </p:txBody>
      </p:sp>
    </p:spTree>
    <p:extLst>
      <p:ext uri="{BB962C8B-B14F-4D97-AF65-F5344CB8AC3E}">
        <p14:creationId xmlns:p14="http://schemas.microsoft.com/office/powerpoint/2010/main" val="427247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2B9-9B7C-D144-84C0-73F75744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8924"/>
            <a:ext cx="7772400" cy="1102519"/>
          </a:xfrm>
        </p:spPr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THANK YOU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DB0FB-0262-2F45-B17F-5A7BF6502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771" y="2405780"/>
            <a:ext cx="6400800" cy="131445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64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2B9-9B7C-D144-84C0-73F75744D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68924"/>
            <a:ext cx="7772400" cy="1102519"/>
          </a:xfrm>
        </p:spPr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SUPPLEMENTAL SLIDES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DB0FB-0262-2F45-B17F-5A7BF6502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771" y="2405780"/>
            <a:ext cx="6400800" cy="1314450"/>
          </a:xfrm>
        </p:spPr>
        <p:txBody>
          <a:bodyPr/>
          <a:lstStyle/>
          <a:p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87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6E51-050F-D14D-94EC-865BCFCFA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43EE7-E1E3-6A41-AED4-ADD0882BF97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2F70EDA8-A643-884E-9F8B-50FE98A9D9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229758"/>
              </p:ext>
            </p:extLst>
          </p:nvPr>
        </p:nvGraphicFramePr>
        <p:xfrm>
          <a:off x="1850478" y="1140333"/>
          <a:ext cx="5443043" cy="1805660"/>
        </p:xfrm>
        <a:graphic>
          <a:graphicData uri="http://schemas.openxmlformats.org/drawingml/2006/table">
            <a:tbl>
              <a:tblPr/>
              <a:tblGrid>
                <a:gridCol w="1187783">
                  <a:extLst>
                    <a:ext uri="{9D8B030D-6E8A-4147-A177-3AD203B41FA5}">
                      <a16:colId xmlns:a16="http://schemas.microsoft.com/office/drawing/2014/main" val="2483786107"/>
                    </a:ext>
                  </a:extLst>
                </a:gridCol>
                <a:gridCol w="1337697">
                  <a:extLst>
                    <a:ext uri="{9D8B030D-6E8A-4147-A177-3AD203B41FA5}">
                      <a16:colId xmlns:a16="http://schemas.microsoft.com/office/drawing/2014/main" val="1501969618"/>
                    </a:ext>
                  </a:extLst>
                </a:gridCol>
                <a:gridCol w="968677">
                  <a:extLst>
                    <a:ext uri="{9D8B030D-6E8A-4147-A177-3AD203B41FA5}">
                      <a16:colId xmlns:a16="http://schemas.microsoft.com/office/drawing/2014/main" val="963731345"/>
                    </a:ext>
                  </a:extLst>
                </a:gridCol>
                <a:gridCol w="968677">
                  <a:extLst>
                    <a:ext uri="{9D8B030D-6E8A-4147-A177-3AD203B41FA5}">
                      <a16:colId xmlns:a16="http://schemas.microsoft.com/office/drawing/2014/main" val="1309134514"/>
                    </a:ext>
                  </a:extLst>
                </a:gridCol>
                <a:gridCol w="980209">
                  <a:extLst>
                    <a:ext uri="{9D8B030D-6E8A-4147-A177-3AD203B41FA5}">
                      <a16:colId xmlns:a16="http://schemas.microsoft.com/office/drawing/2014/main" val="960377761"/>
                    </a:ext>
                  </a:extLst>
                </a:gridCol>
              </a:tblGrid>
              <a:tr h="361132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Compound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Temperature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Antoine Equation Parameters</a:t>
                      </a:r>
                      <a:r>
                        <a:rPr lang="en-US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a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962704"/>
                  </a:ext>
                </a:extLst>
              </a:tr>
              <a:tr h="3611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Range (K)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82791"/>
                  </a:ext>
                </a:extLst>
              </a:tr>
              <a:tr h="36113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Acetone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259.16 - 507.60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4.42448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1312.253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-32.445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7944"/>
                  </a:ext>
                </a:extLst>
              </a:tr>
              <a:tr h="36113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Methanol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288.10 - 356.83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5.20409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1581.341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-33.500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159112"/>
                  </a:ext>
                </a:extLst>
              </a:tr>
              <a:tr h="36113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Ethanol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292.77 - 366.63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5.24677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1598.673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-46.424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5364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D28D75-433C-7645-83D5-AB662BFE718F}"/>
              </a:ext>
            </a:extLst>
          </p:cNvPr>
          <p:cNvSpPr txBox="1"/>
          <p:nvPr/>
        </p:nvSpPr>
        <p:spPr>
          <a:xfrm>
            <a:off x="742731" y="133944"/>
            <a:ext cx="765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SUPPLEMENTAL A: Antoine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F4856C-9895-EA4B-A607-87148EAD7F64}"/>
                  </a:ext>
                </a:extLst>
              </p:cNvPr>
              <p:cNvSpPr txBox="1"/>
              <p:nvPr/>
            </p:nvSpPr>
            <p:spPr>
              <a:xfrm>
                <a:off x="2663466" y="3082955"/>
                <a:ext cx="3817063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aseline="300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4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vap</m:t>
                            </m:r>
                          </m:sub>
                        </m:sSub>
                      </m:e>
                    </m:func>
                    <m:r>
                      <a:rPr lang="en-US" sz="1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en-US" sz="14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 in Kelvins, P in bar </a:t>
                </a:r>
                <a:r>
                  <a:rPr lang="en-US" sz="1400" baseline="300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4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F4856C-9895-EA4B-A607-87148EAD7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466" y="3082955"/>
                <a:ext cx="3817063" cy="402931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44CEBC5-FC03-EE40-8228-E190372DA7E7}"/>
              </a:ext>
            </a:extLst>
          </p:cNvPr>
          <p:cNvSpPr/>
          <p:nvPr/>
        </p:nvSpPr>
        <p:spPr>
          <a:xfrm>
            <a:off x="5770880" y="4597986"/>
            <a:ext cx="4246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NIST Office of Data and Informatics. NIST Chemistry </a:t>
            </a:r>
            <a:r>
              <a:rPr lang="en-US" sz="8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WebBook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SRD 69. https://</a:t>
            </a:r>
            <a:r>
              <a:rPr lang="en-US" sz="800" err="1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webbook.nist.gov</a:t>
            </a:r>
            <a:r>
              <a:rPr lang="en-US" sz="8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 (accessed Feb 25, 2021). </a:t>
            </a:r>
            <a:endParaRPr lang="en-US" sz="800">
              <a:solidFill>
                <a:schemeClr val="bg1"/>
              </a:solidFill>
              <a:highlight>
                <a:srgbClr val="00609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03753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742950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SUPPLEMENTAL B: Injection Data - ME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490FEAB-A88C-4A74-9097-88445C19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005"/>
            <a:ext cx="4758334" cy="35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EDC1D66-926A-4CC7-80AC-9A74A2FF0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572" y="698333"/>
            <a:ext cx="4677428" cy="348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D0472-F496-6945-8474-AC7973D437EF}"/>
              </a:ext>
            </a:extLst>
          </p:cNvPr>
          <p:cNvSpPr txBox="1"/>
          <p:nvPr/>
        </p:nvSpPr>
        <p:spPr>
          <a:xfrm>
            <a:off x="1494961" y="4153253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Methanol into Ethanol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D3D30-BC6A-3245-828E-47C66134E5F9}"/>
              </a:ext>
            </a:extLst>
          </p:cNvPr>
          <p:cNvSpPr txBox="1"/>
          <p:nvPr/>
        </p:nvSpPr>
        <p:spPr>
          <a:xfrm>
            <a:off x="5905039" y="416520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Ethanol into Methanol</a:t>
            </a:r>
          </a:p>
        </p:txBody>
      </p:sp>
    </p:spTree>
    <p:extLst>
      <p:ext uri="{BB962C8B-B14F-4D97-AF65-F5344CB8AC3E}">
        <p14:creationId xmlns:p14="http://schemas.microsoft.com/office/powerpoint/2010/main" val="95434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CEC867-2EE3-4767-A768-A654C45BA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" y="723900"/>
            <a:ext cx="4620464" cy="34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2E3BA8E-E696-4533-91F6-DD2CC74C0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70" y="734587"/>
            <a:ext cx="4609359" cy="346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F4295F2-EA33-EA4D-9259-76EA040390E6}"/>
              </a:ext>
            </a:extLst>
          </p:cNvPr>
          <p:cNvSpPr txBox="1">
            <a:spLocks/>
          </p:cNvSpPr>
          <p:nvPr/>
        </p:nvSpPr>
        <p:spPr bwMode="auto">
          <a:xfrm>
            <a:off x="457200" y="-1905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SUPPLEMENTAL B: Injection Data - AE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085DFB-5DB7-4844-B35D-415B502CBC2C}"/>
              </a:ext>
            </a:extLst>
          </p:cNvPr>
          <p:cNvSpPr txBox="1"/>
          <p:nvPr/>
        </p:nvSpPr>
        <p:spPr>
          <a:xfrm>
            <a:off x="1539847" y="4153253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Acetone into Ethanol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7AA2F-06DD-E243-901A-7793A9BE5421}"/>
              </a:ext>
            </a:extLst>
          </p:cNvPr>
          <p:cNvSpPr txBox="1"/>
          <p:nvPr/>
        </p:nvSpPr>
        <p:spPr>
          <a:xfrm>
            <a:off x="5943253" y="4199936"/>
            <a:ext cx="1700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Ethanol into Acetone</a:t>
            </a:r>
          </a:p>
        </p:txBody>
      </p:sp>
    </p:spTree>
    <p:extLst>
      <p:ext uri="{BB962C8B-B14F-4D97-AF65-F5344CB8AC3E}">
        <p14:creationId xmlns:p14="http://schemas.microsoft.com/office/powerpoint/2010/main" val="3663731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2950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SUPPLEMENTAL C: K Factor Various Contours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1825EB-5124-4E44-A8A4-14CED9F7C21C}"/>
                  </a:ext>
                </a:extLst>
              </p:cNvPr>
              <p:cNvSpPr txBox="1"/>
              <p:nvPr/>
            </p:nvSpPr>
            <p:spPr>
              <a:xfrm>
                <a:off x="911286" y="3412201"/>
                <a:ext cx="11759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𝐀𝐜𝐞𝐭𝐨𝐧𝐞</m:t>
                          </m:r>
                        </m:sub>
                      </m:sSub>
                    </m:oMath>
                  </m:oMathPara>
                </a14:m>
                <a:endParaRPr lang="en-US" sz="1600" b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1825EB-5124-4E44-A8A4-14CED9F7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86" y="3412201"/>
                <a:ext cx="117593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275B63-7E42-0841-8B52-CA53B4E56192}"/>
                  </a:ext>
                </a:extLst>
              </p:cNvPr>
              <p:cNvSpPr txBox="1"/>
              <p:nvPr/>
            </p:nvSpPr>
            <p:spPr>
              <a:xfrm>
                <a:off x="3917486" y="3433464"/>
                <a:ext cx="11759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𝐌𝐞𝐭𝐡𝐚𝐧𝐨𝐥</m:t>
                          </m:r>
                        </m:sub>
                      </m:sSub>
                    </m:oMath>
                  </m:oMathPara>
                </a14:m>
                <a:endParaRPr lang="en-US" sz="1600" b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275B63-7E42-0841-8B52-CA53B4E56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486" y="3433464"/>
                <a:ext cx="117593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B6B69E-9EDA-7245-95A7-EF8F3AA165A0}"/>
                  </a:ext>
                </a:extLst>
              </p:cNvPr>
              <p:cNvSpPr txBox="1"/>
              <p:nvPr/>
            </p:nvSpPr>
            <p:spPr>
              <a:xfrm>
                <a:off x="6844173" y="3433464"/>
                <a:ext cx="11759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𝐄𝐭𝐡𝐚𝐧𝐨𝐥</m:t>
                          </m:r>
                        </m:sub>
                      </m:sSub>
                    </m:oMath>
                  </m:oMathPara>
                </a14:m>
                <a:endParaRPr lang="en-US" sz="1600" b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B6B69E-9EDA-7245-95A7-EF8F3AA16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173" y="3433464"/>
                <a:ext cx="117593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BD2B419-BA5C-484E-A4C3-9BEA676754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2" r="2780"/>
          <a:stretch/>
        </p:blipFill>
        <p:spPr>
          <a:xfrm>
            <a:off x="98608" y="1235904"/>
            <a:ext cx="3057473" cy="219756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71290B9-DB44-AB42-B277-A27FDD2E7D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72" r="2911"/>
          <a:stretch/>
        </p:blipFill>
        <p:spPr>
          <a:xfrm>
            <a:off x="3043263" y="1229783"/>
            <a:ext cx="3057473" cy="220368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621AA6F-F5BE-C84B-B928-4D22DDF41E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03" r="3043"/>
          <a:stretch/>
        </p:blipFill>
        <p:spPr>
          <a:xfrm>
            <a:off x="6100736" y="1229783"/>
            <a:ext cx="3057473" cy="22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5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CA726-5533-B746-83A2-721611E6C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D3900A-3540-6D4F-8C73-7710B2096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943962"/>
              </p:ext>
            </p:extLst>
          </p:nvPr>
        </p:nvGraphicFramePr>
        <p:xfrm>
          <a:off x="4648092" y="1535430"/>
          <a:ext cx="4267200" cy="1036320"/>
        </p:xfrm>
        <a:graphic>
          <a:graphicData uri="http://schemas.openxmlformats.org/drawingml/2006/table">
            <a:tbl>
              <a:tblPr/>
              <a:tblGrid>
                <a:gridCol w="862130">
                  <a:extLst>
                    <a:ext uri="{9D8B030D-6E8A-4147-A177-3AD203B41FA5}">
                      <a16:colId xmlns:a16="http://schemas.microsoft.com/office/drawing/2014/main" val="146076912"/>
                    </a:ext>
                  </a:extLst>
                </a:gridCol>
                <a:gridCol w="1740138">
                  <a:extLst>
                    <a:ext uri="{9D8B030D-6E8A-4147-A177-3AD203B41FA5}">
                      <a16:colId xmlns:a16="http://schemas.microsoft.com/office/drawing/2014/main" val="4224611156"/>
                    </a:ext>
                  </a:extLst>
                </a:gridCol>
                <a:gridCol w="1664932">
                  <a:extLst>
                    <a:ext uri="{9D8B030D-6E8A-4147-A177-3AD203B41FA5}">
                      <a16:colId xmlns:a16="http://schemas.microsoft.com/office/drawing/2014/main" val="2998808193"/>
                    </a:ext>
                  </a:extLst>
                </a:gridCol>
              </a:tblGrid>
              <a:tr h="233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Compound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Poynting Correction (%)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Temperature Range (K)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982661"/>
                  </a:ext>
                </a:extLst>
              </a:tr>
              <a:tr h="1136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Acetone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0.00 - 0.44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320 - 360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09627"/>
                  </a:ext>
                </a:extLst>
              </a:tr>
              <a:tr h="233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Methanol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0.00 - 0.19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11619"/>
                  </a:ext>
                </a:extLst>
              </a:tr>
              <a:tr h="233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Ethanol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0.00 - 0.17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269616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162C9676-6C58-E048-A201-2DEA72C5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9650"/>
            <a:ext cx="8229600" cy="742950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Poynting Pressure Correction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BB7AE-92F3-0A49-9AB3-172E76DED605}"/>
              </a:ext>
            </a:extLst>
          </p:cNvPr>
          <p:cNvSpPr txBox="1"/>
          <p:nvPr/>
        </p:nvSpPr>
        <p:spPr>
          <a:xfrm>
            <a:off x="4114800" y="210793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BFBA44-0E3C-1943-988C-8AE540EFC551}"/>
                  </a:ext>
                </a:extLst>
              </p:cNvPr>
              <p:cNvSpPr/>
              <p:nvPr/>
            </p:nvSpPr>
            <p:spPr>
              <a:xfrm>
                <a:off x="4307457" y="885504"/>
                <a:ext cx="4876800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4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𝐞𝐱𝐩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ar>
                                  <m:barPr>
                                    <m:ctrlPr>
                                      <a:rPr lang="en-US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1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𝐕</m:t>
                                        </m:r>
                                      </m:e>
                                      <m:sub>
                                        <m:r>
                                          <a:rPr lang="en-US" sz="1400" b="1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𝐢</m:t>
                                        </m:r>
                                      </m:sub>
                                      <m:sup>
                                        <m:r>
                                          <a:rPr lang="en-US" sz="1400" b="1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𝐋</m:t>
                                        </m:r>
                                      </m:sup>
                                    </m:sSubSup>
                                  </m:e>
                                </m:ba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𝐏</m:t>
                                        </m:r>
                                      </m:e>
                                      <m:sub>
                                        <m:r>
                                          <a:rPr lang="en-US" sz="1400" b="1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𝐭𝐨𝐭𝐚𝐥</m:t>
                                        </m:r>
                                      </m:sub>
                                    </m:sSub>
                                    <m:r>
                                      <a:rPr lang="en-US" sz="1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4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1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𝐏</m:t>
                                        </m:r>
                                      </m:e>
                                      <m:sub>
                                        <m:r>
                                          <a:rPr lang="en-US" sz="1400" b="1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𝐢</m:t>
                                        </m:r>
                                      </m:sub>
                                      <m:sup>
                                        <m:r>
                                          <a:rPr lang="en-US" sz="1400" b="1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𝐯𝐚𝐩</m:t>
                                        </m:r>
                                      </m:sup>
                                    </m:sSubSup>
                                    <m:r>
                                      <a:rPr lang="en-US" sz="1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  <m:r>
                                      <a:rPr lang="en-US" sz="14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sz="1400" b="1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1400" b="1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𝐑𝐓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14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BFBA44-0E3C-1943-988C-8AE540EFC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457" y="885504"/>
                <a:ext cx="4876800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C542AB1D-3A60-494C-B21C-2525E3CEB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8"/>
          <a:stretch/>
        </p:blipFill>
        <p:spPr>
          <a:xfrm>
            <a:off x="104905" y="562105"/>
            <a:ext cx="4543252" cy="35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3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CA726-5533-B746-83A2-721611E6C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D3900A-3540-6D4F-8C73-7710B2096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35300"/>
              </p:ext>
            </p:extLst>
          </p:nvPr>
        </p:nvGraphicFramePr>
        <p:xfrm>
          <a:off x="4648156" y="1615231"/>
          <a:ext cx="4267200" cy="1262400"/>
        </p:xfrm>
        <a:graphic>
          <a:graphicData uri="http://schemas.openxmlformats.org/drawingml/2006/table">
            <a:tbl>
              <a:tblPr/>
              <a:tblGrid>
                <a:gridCol w="862130">
                  <a:extLst>
                    <a:ext uri="{9D8B030D-6E8A-4147-A177-3AD203B41FA5}">
                      <a16:colId xmlns:a16="http://schemas.microsoft.com/office/drawing/2014/main" val="146076912"/>
                    </a:ext>
                  </a:extLst>
                </a:gridCol>
                <a:gridCol w="1740138">
                  <a:extLst>
                    <a:ext uri="{9D8B030D-6E8A-4147-A177-3AD203B41FA5}">
                      <a16:colId xmlns:a16="http://schemas.microsoft.com/office/drawing/2014/main" val="4224611156"/>
                    </a:ext>
                  </a:extLst>
                </a:gridCol>
                <a:gridCol w="1664932">
                  <a:extLst>
                    <a:ext uri="{9D8B030D-6E8A-4147-A177-3AD203B41FA5}">
                      <a16:colId xmlns:a16="http://schemas.microsoft.com/office/drawing/2014/main" val="2998808193"/>
                    </a:ext>
                  </a:extLst>
                </a:gridCol>
              </a:tblGrid>
              <a:tr h="48516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Compound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Fugacity Coefficient Correction (%)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Temperature Range (K)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982661"/>
                  </a:ext>
                </a:extLst>
              </a:tr>
              <a:tr h="1136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Acetone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 – 3.20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320 - 360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09627"/>
                  </a:ext>
                </a:extLst>
              </a:tr>
              <a:tr h="233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Methanol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 – 1.60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11619"/>
                  </a:ext>
                </a:extLst>
              </a:tr>
              <a:tr h="233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Ethanol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 – 2.00</a:t>
                      </a:r>
                      <a:endParaRPr lang="en-US">
                        <a:effectLst/>
                      </a:endParaRPr>
                    </a:p>
                  </a:txBody>
                  <a:tcPr marL="12700" marR="12700" marT="12700" marB="63500" anchor="ctr">
                    <a:lnL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57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269616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162C9676-6C58-E048-A201-2DEA72C5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7" y="-10400"/>
            <a:ext cx="8949846" cy="633348"/>
          </a:xfrm>
        </p:spPr>
        <p:txBody>
          <a:bodyPr/>
          <a:lstStyle/>
          <a:p>
            <a:r>
              <a:rPr lang="en-US" sz="2800" b="1">
                <a:solidFill>
                  <a:srgbClr val="002060"/>
                </a:solidFill>
                <a:latin typeface="Times New Roman"/>
                <a:ea typeface="Geneva"/>
                <a:cs typeface="Times New Roman"/>
              </a:rPr>
              <a:t>Fugacity Coefficient Correction using PR-EOS</a:t>
            </a:r>
            <a:endParaRPr lang="en-US" sz="28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BB7AE-92F3-0A49-9AB3-172E76DED605}"/>
              </a:ext>
            </a:extLst>
          </p:cNvPr>
          <p:cNvSpPr txBox="1"/>
          <p:nvPr/>
        </p:nvSpPr>
        <p:spPr>
          <a:xfrm>
            <a:off x="4114800" y="210793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6D71DC4-A449-495E-A25E-648DA8E6D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" r="5174"/>
          <a:stretch/>
        </p:blipFill>
        <p:spPr>
          <a:xfrm>
            <a:off x="228644" y="622948"/>
            <a:ext cx="4419514" cy="3523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D99EA57-0AAD-CF40-A43B-8071CB35A249}"/>
                  </a:ext>
                </a:extLst>
              </p:cNvPr>
              <p:cNvSpPr/>
              <p:nvPr/>
            </p:nvSpPr>
            <p:spPr>
              <a:xfrm>
                <a:off x="6468498" y="882640"/>
                <a:ext cx="626518" cy="588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ɸ</m:t>
                              </m:r>
                            </m:e>
                            <m:sub>
                              <m:r>
                                <a:rPr lang="en-US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en-US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ɸ</m:t>
                              </m:r>
                            </m:e>
                            <m:sub>
                              <m:r>
                                <a:rPr lang="en-US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𝐬𝐚𝐭</m:t>
                              </m:r>
                              <m:r>
                                <a:rPr lang="en-US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D99EA57-0AAD-CF40-A43B-8071CB35A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498" y="882640"/>
                <a:ext cx="626518" cy="588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50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CD3711-7AE6-D04C-BF8E-C3437227D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30" y="866695"/>
                <a:ext cx="8979539" cy="3074507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previous simplification, the equilibrium expression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(Eq. 1) 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reduced to: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vap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  <m:r>
                      <a:rPr lang="en-US" sz="16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ɸ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ɸ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𝑠𝑎𝑡</m:t>
                            </m:r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(Eq. 2)</a:t>
                </a:r>
              </a:p>
              <a:p>
                <a:pPr marL="0" indent="0" algn="ctr">
                  <a:buNone/>
                </a:pPr>
                <a:endParaRPr lang="en-US" sz="1600" i="1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calculated by van </a:t>
                </a:r>
                <a:r>
                  <a:rPr lang="en-US" sz="160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Laar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activity coefficient correlative models.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(Eq. 3)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(Eq. 4)</a:t>
                </a:r>
              </a:p>
              <a:p>
                <a:pPr marL="0" indent="0" algn="ctr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infinite dilution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Eq. 3 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reduced to: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</m:sSubSup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(Eq. 5) 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sz="160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</m:sSubSup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(Eq. 6)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CD3711-7AE6-D04C-BF8E-C3437227D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30" y="866695"/>
                <a:ext cx="8979539" cy="3074507"/>
              </a:xfrm>
              <a:blipFill>
                <a:blip r:embed="rId2"/>
                <a:stretch>
                  <a:fillRect t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6A5-75CA-8948-BFA7-DE67B2A11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9833C5-43A7-B04A-8346-36FA09B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23745"/>
            <a:ext cx="8229600" cy="742950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&amp; ACTIVITY COEFFICIENT</a:t>
            </a:r>
          </a:p>
        </p:txBody>
      </p:sp>
    </p:spTree>
    <p:extLst>
      <p:ext uri="{BB962C8B-B14F-4D97-AF65-F5344CB8AC3E}">
        <p14:creationId xmlns:p14="http://schemas.microsoft.com/office/powerpoint/2010/main" val="282833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BB4AB-12EA-A34B-9E1B-4EFB85FBD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43EE7-E1E3-6A41-AED4-ADD0882BF97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98269-690B-A348-9264-862C8589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97454"/>
            <a:ext cx="8229600" cy="742950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Infinite Dilution</a:t>
            </a:r>
            <a:endParaRPr lang="en-US" sz="2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92156E-4907-874F-B7D6-84E9ED7610C7}"/>
                  </a:ext>
                </a:extLst>
              </p:cNvPr>
              <p:cNvSpPr/>
              <p:nvPr/>
            </p:nvSpPr>
            <p:spPr>
              <a:xfrm>
                <a:off x="457201" y="940404"/>
                <a:ext cx="8229599" cy="27076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  <m:sup>
                        <m: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computed by fitting the experimental data, governed by </a:t>
                </a:r>
                <a:r>
                  <a:rPr 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Eq. 7 </a:t>
                </a:r>
              </a:p>
              <a:p>
                <a:pPr algn="ctr"/>
                <a:endParaRPr lang="en-US" sz="1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  <m:sup>
                        <m:r>
                          <a:rPr lang="en-US" sz="16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</m:sSubSup>
                    <m:r>
                      <a:rPr lang="en-US" sz="16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vap</m:t>
                            </m:r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US" sz="16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−(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j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vap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dT</m:t>
                            </m:r>
                          </m:den>
                        </m:f>
                        <m:r>
                          <a:rPr lang="en-US" sz="16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)(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∂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  <m: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  <m:r>
                                  <a:rPr lang="en-US" sz="16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→0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vap</m:t>
                            </m:r>
                          </m:sup>
                        </m:sSubSup>
                        <m:r>
                          <a:rPr lang="en-US" sz="16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16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(Eq. 7)</a:t>
                </a:r>
              </a:p>
              <a:p>
                <a:pPr algn="ctr"/>
                <a:endParaRPr lang="en-US" sz="16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vap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vapor pressure of species </a:t>
                </a:r>
                <a:r>
                  <a:rPr lang="en-US" sz="1600" i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Antoine equation </a:t>
                </a:r>
                <a:r>
                  <a:rPr lang="en-US" sz="1600" baseline="300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</a:t>
                </a:r>
                <a:r>
                  <a:rPr lang="en-US" sz="16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vap</m:t>
                            </m:r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dT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:r>
                  <a:rPr 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Eq. 8.</a:t>
                </a:r>
              </a:p>
              <a:p>
                <a:pPr algn="ctr"/>
                <a:r>
                  <a:rPr 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vap</m:t>
                            </m:r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dT</m:t>
                        </m:r>
                      </m:den>
                    </m:f>
                    <m:r>
                      <a:rPr lang="en-US" sz="16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func>
                              <m:func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6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</m:func>
                            <m: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vap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a:rPr lang="en-US" sz="16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(Eq. 8)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92156E-4907-874F-B7D6-84E9ED761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940404"/>
                <a:ext cx="8229599" cy="2707601"/>
              </a:xfrm>
              <a:prstGeom prst="rect">
                <a:avLst/>
              </a:prstGeom>
              <a:blipFill>
                <a:blip r:embed="rId2"/>
                <a:stretch>
                  <a:fillRect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C974B4-5F25-1A4E-95BF-8121B1DD2D1A}"/>
              </a:ext>
            </a:extLst>
          </p:cNvPr>
          <p:cNvSpPr txBox="1"/>
          <p:nvPr/>
        </p:nvSpPr>
        <p:spPr>
          <a:xfrm>
            <a:off x="5963920" y="4588789"/>
            <a:ext cx="3477235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baseline="300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100">
                <a:solidFill>
                  <a:schemeClr val="bg1"/>
                </a:solidFill>
                <a:highlight>
                  <a:srgbClr val="0060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See Supplemental A for Antoine parameters</a:t>
            </a:r>
          </a:p>
        </p:txBody>
      </p:sp>
    </p:spTree>
    <p:extLst>
      <p:ext uri="{BB962C8B-B14F-4D97-AF65-F5344CB8AC3E}">
        <p14:creationId xmlns:p14="http://schemas.microsoft.com/office/powerpoint/2010/main" val="323543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95AA8-7DB0-DF46-BB1D-5E90A7533B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43EE7-E1E3-6A41-AED4-ADD0882BF97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F5D033-DC3E-DF4F-AAE1-919B2C69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7866"/>
            <a:ext cx="8229600" cy="74295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Geneva"/>
                <a:cs typeface="Times New Roman" panose="02020603050405020304" pitchFamily="18" charset="0"/>
              </a:rPr>
              <a:t>Wilson Model Correlative model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CA71EB7-6094-614E-B032-82E9D5C023E4}"/>
                  </a:ext>
                </a:extLst>
              </p:cNvPr>
              <p:cNvSpPr/>
              <p:nvPr/>
            </p:nvSpPr>
            <p:spPr>
              <a:xfrm>
                <a:off x="457201" y="940404"/>
                <a:ext cx="8229599" cy="2630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also be calculated by Wilson activity coefficient correlative models.</a:t>
                </a:r>
              </a:p>
              <a:p>
                <a:pPr algn="ctr"/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ln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den>
                    </m:f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(Eq. 9) 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ln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6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den>
                    </m:f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(Eq. 10)</a:t>
                </a:r>
              </a:p>
              <a:p>
                <a:pPr algn="ctr"/>
                <a:endParaRPr lang="en-US" sz="1600" b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b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infinite dilution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  <m:r>
                      <a:rPr lang="en-US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Eq. 9 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10 </a:t>
                </a:r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reduced to:</a:t>
                </a:r>
              </a:p>
              <a:p>
                <a:pPr marL="0" indent="0" algn="ctr">
                  <a:buNone/>
                </a:pPr>
                <a:endParaRPr lang="en-US" sz="160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US" sz="16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p>
                        </m:sSubSup>
                      </m:e>
                    </m:func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→0)=−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sz="16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+1 −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ji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(Eq. 11)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CA71EB7-6094-614E-B032-82E9D5C02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940404"/>
                <a:ext cx="8229599" cy="2630785"/>
              </a:xfrm>
              <a:prstGeom prst="rect">
                <a:avLst/>
              </a:prstGeom>
              <a:blipFill>
                <a:blip r:embed="rId2"/>
                <a:stretch>
                  <a:fillRect t="-694"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55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D Primary and Secondary">
      <a:dk1>
        <a:sysClr val="windowText" lastClr="000000"/>
      </a:dk1>
      <a:lt1>
        <a:sysClr val="window" lastClr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3063</Words>
  <Application>Microsoft Macintosh PowerPoint</Application>
  <PresentationFormat>On-screen Show (16:9)</PresentationFormat>
  <Paragraphs>514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Helvetica Neue</vt:lpstr>
      <vt:lpstr>Times</vt:lpstr>
      <vt:lpstr>Times New Roman</vt:lpstr>
      <vt:lpstr>Office Theme</vt:lpstr>
      <vt:lpstr>Vapor Liquid Equilibrium (VLE) Final Presentation</vt:lpstr>
      <vt:lpstr>OVERVIEW</vt:lpstr>
      <vt:lpstr>OBJECTIVES</vt:lpstr>
      <vt:lpstr>BACKGROUND</vt:lpstr>
      <vt:lpstr>Poynting Pressure Correction</vt:lpstr>
      <vt:lpstr>Fugacity Coefficient Correction using PR-EOS</vt:lpstr>
      <vt:lpstr>EQUILIBRIUM &amp; ACTIVITY COEFFICIENT</vt:lpstr>
      <vt:lpstr>Infinite Dilution</vt:lpstr>
      <vt:lpstr>Wilson Model Correlative model</vt:lpstr>
      <vt:lpstr>TERNARY ACTIVITY COEFFICIENTS</vt:lpstr>
      <vt:lpstr>SAFETY</vt:lpstr>
      <vt:lpstr>CHEMICAL HAZARDS</vt:lpstr>
      <vt:lpstr>CHEMICAL EXPOSURE GUIDELINES</vt:lpstr>
      <vt:lpstr>OPERATIONAL HAZARDS AND PRECAUTIONS</vt:lpstr>
      <vt:lpstr>PROCEDURE</vt:lpstr>
      <vt:lpstr>PowerPoint Presentation</vt:lpstr>
      <vt:lpstr>PowerPoint Presentation</vt:lpstr>
      <vt:lpstr>DATA ANALYSIS</vt:lpstr>
      <vt:lpstr>OFFSETS</vt:lpstr>
      <vt:lpstr>OFFSETS ANALYSIS</vt:lpstr>
      <vt:lpstr>MASS LOSS</vt:lpstr>
      <vt:lpstr>INJECTION DATA – AM a</vt:lpstr>
      <vt:lpstr>QUADRATIC FITTING</vt:lpstr>
      <vt:lpstr>ACETONE - METHANOL</vt:lpstr>
      <vt:lpstr>PowerPoint Presentation</vt:lpstr>
      <vt:lpstr>ACETONE - ETHANOL</vt:lpstr>
      <vt:lpstr>INFINITE DILUTION</vt:lpstr>
      <vt:lpstr>MODEL PARAMETERS</vt:lpstr>
      <vt:lpstr>BINARY MIXTURES</vt:lpstr>
      <vt:lpstr>Acetone – Methanol Binary Mixture</vt:lpstr>
      <vt:lpstr>Methanol – Ethanol Binary Mixture</vt:lpstr>
      <vt:lpstr>Acetone – Ethanol Binary Mixture</vt:lpstr>
      <vt:lpstr>TERNARY MIXTURES</vt:lpstr>
      <vt:lpstr>K FACTOR TERNARY DIAGRAM a</vt:lpstr>
      <vt:lpstr>TEMPERATURE TERNARY DIAGRAM</vt:lpstr>
      <vt:lpstr>TEMPERATURE TERNARY DIAGRAM</vt:lpstr>
      <vt:lpstr>TEMPERATURE TERNARY DIAGRAM At AZEOTROPE</vt:lpstr>
      <vt:lpstr>CONCLUSION &amp; RECOMENDATIONS</vt:lpstr>
      <vt:lpstr>CONCLUSIONS</vt:lpstr>
      <vt:lpstr>RECOMENDATIONS</vt:lpstr>
      <vt:lpstr>REFERENCES</vt:lpstr>
      <vt:lpstr>THANK YOU</vt:lpstr>
      <vt:lpstr>SUPPLEMENTAL SLIDES</vt:lpstr>
      <vt:lpstr>PowerPoint Presentation</vt:lpstr>
      <vt:lpstr>SUPPLEMENTAL B: Injection Data - ME</vt:lpstr>
      <vt:lpstr>PowerPoint Presentation</vt:lpstr>
      <vt:lpstr>SUPPLEMENTAL C: K Factor Various Contours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Fayeed, Abdul</cp:lastModifiedBy>
  <cp:revision>2</cp:revision>
  <dcterms:created xsi:type="dcterms:W3CDTF">2014-12-16T17:00:44Z</dcterms:created>
  <dcterms:modified xsi:type="dcterms:W3CDTF">2021-04-04T21:01:09Z</dcterms:modified>
</cp:coreProperties>
</file>